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5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1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0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42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73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75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35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106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23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04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72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9BB5-6037-4852-B63C-A270A4A3356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EB32C-C2B4-49E7-872E-A106E2F40B0C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238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8136904" cy="4320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uk-UA" sz="1600" b="1" dirty="0" smtClean="0"/>
              <a:t>Ключові показники ефективності КП ММР «</a:t>
            </a:r>
            <a:r>
              <a:rPr lang="uk-UA" sz="1600" b="1" dirty="0" err="1" smtClean="0"/>
              <a:t>Миколаївелектротранс</a:t>
            </a:r>
            <a:r>
              <a:rPr lang="uk-UA" sz="1600" b="1" dirty="0" smtClean="0"/>
              <a:t>» </a:t>
            </a:r>
            <a:r>
              <a:rPr lang="uk-UA" sz="1600" b="1" smtClean="0"/>
              <a:t>на 2023 </a:t>
            </a:r>
            <a:r>
              <a:rPr lang="uk-UA" sz="1600" b="1" dirty="0" smtClean="0"/>
              <a:t>рік</a:t>
            </a:r>
            <a:endParaRPr lang="ru-RU" sz="1600" b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81561" y="1689091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/>
              <a:t>Залучення кредитних коштів ЄБРР </a:t>
            </a:r>
          </a:p>
          <a:p>
            <a:pPr algn="l"/>
            <a:r>
              <a:rPr lang="uk-UA" sz="1600" b="1" dirty="0" smtClean="0"/>
              <a:t>Планується закупівля 40 од. тролейбусів з автономним рухом. </a:t>
            </a:r>
          </a:p>
          <a:p>
            <a:pPr algn="l"/>
            <a:r>
              <a:rPr lang="uk-UA" sz="1600" b="1" dirty="0" smtClean="0"/>
              <a:t>Оголошений тендер на 14 780 000,0 євро.</a:t>
            </a:r>
            <a:endParaRPr lang="ru-RU" sz="16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627784" y="1925989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666783" y="4005064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275856" y="3861048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/>
              <a:t>Капітальний ремонт рухомого складу :</a:t>
            </a:r>
          </a:p>
          <a:p>
            <a:pPr marL="285750" indent="-285750" algn="l">
              <a:buFontTx/>
              <a:buChar char="-"/>
            </a:pPr>
            <a:r>
              <a:rPr lang="uk-UA" sz="1600" b="1" dirty="0" smtClean="0"/>
              <a:t>Тролейбус – </a:t>
            </a:r>
            <a:r>
              <a:rPr lang="uk-UA" sz="1600" b="1" dirty="0" smtClean="0"/>
              <a:t>5 </a:t>
            </a:r>
            <a:r>
              <a:rPr lang="uk-UA" sz="1600" b="1" dirty="0" smtClean="0"/>
              <a:t>од. на суму </a:t>
            </a:r>
            <a:r>
              <a:rPr lang="uk-UA" sz="1600" b="1" dirty="0" smtClean="0"/>
              <a:t>999,7 тис</a:t>
            </a:r>
            <a:r>
              <a:rPr lang="uk-UA" sz="1600" b="1" dirty="0" smtClean="0"/>
              <a:t>. грн</a:t>
            </a:r>
          </a:p>
          <a:p>
            <a:pPr marL="285750" indent="-285750" algn="l">
              <a:buFontTx/>
              <a:buChar char="-"/>
            </a:pPr>
            <a:r>
              <a:rPr lang="uk-UA" sz="1600" b="1" dirty="0" smtClean="0"/>
              <a:t>Трамваї – </a:t>
            </a:r>
            <a:r>
              <a:rPr lang="uk-UA" sz="1600" b="1" dirty="0" smtClean="0"/>
              <a:t>4 </a:t>
            </a:r>
            <a:r>
              <a:rPr lang="uk-UA" sz="1600" b="1" dirty="0" smtClean="0"/>
              <a:t>од. на суму </a:t>
            </a:r>
            <a:r>
              <a:rPr lang="uk-UA" sz="1600" b="1" dirty="0" smtClean="0"/>
              <a:t>1</a:t>
            </a:r>
            <a:r>
              <a:rPr lang="en-US" sz="1600" b="1" dirty="0" smtClean="0"/>
              <a:t>  </a:t>
            </a:r>
            <a:r>
              <a:rPr lang="uk-UA" sz="1600" b="1" dirty="0" smtClean="0"/>
              <a:t>млн </a:t>
            </a:r>
            <a:r>
              <a:rPr lang="uk-UA" sz="1600" b="1" dirty="0" smtClean="0"/>
              <a:t>716</a:t>
            </a:r>
            <a:r>
              <a:rPr lang="en-US" sz="1600" b="1" dirty="0" smtClean="0"/>
              <a:t> </a:t>
            </a:r>
            <a:r>
              <a:rPr lang="uk-UA" sz="1600" b="1" dirty="0" smtClean="0"/>
              <a:t>тис. Грн</a:t>
            </a:r>
          </a:p>
          <a:p>
            <a:pPr marL="285750" indent="-285750" algn="l">
              <a:buFontTx/>
              <a:buChar char="-"/>
            </a:pPr>
            <a:r>
              <a:rPr lang="uk-UA" sz="1600" b="1" dirty="0" smtClean="0"/>
              <a:t>Модернізація трамвайного вагона</a:t>
            </a:r>
          </a:p>
          <a:p>
            <a:pPr algn="l"/>
            <a:r>
              <a:rPr lang="en-US" sz="1600" b="1" dirty="0" smtClean="0"/>
              <a:t>       c</a:t>
            </a:r>
            <a:r>
              <a:rPr lang="uk-UA" sz="1600" b="1" dirty="0" smtClean="0"/>
              <a:t>ума фінансування – </a:t>
            </a:r>
            <a:r>
              <a:rPr lang="uk-UA" sz="1600" b="1" dirty="0" smtClean="0"/>
              <a:t>2 </a:t>
            </a:r>
            <a:r>
              <a:rPr lang="uk-UA" sz="1600" b="1" dirty="0" smtClean="0"/>
              <a:t>млн </a:t>
            </a:r>
            <a:r>
              <a:rPr lang="uk-UA" sz="1600" b="1" dirty="0" smtClean="0"/>
              <a:t>114</a:t>
            </a:r>
            <a:r>
              <a:rPr lang="en-US" sz="1600" b="1" dirty="0" smtClean="0"/>
              <a:t> </a:t>
            </a:r>
            <a:r>
              <a:rPr lang="uk-UA" sz="1600" b="1" dirty="0" smtClean="0"/>
              <a:t>тис. грн</a:t>
            </a:r>
            <a:endParaRPr lang="ru-RU" sz="16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3275856" y="5445224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/>
              <a:t>Ремонт </a:t>
            </a:r>
            <a:r>
              <a:rPr lang="uk-UA" sz="1600" b="1" dirty="0" smtClean="0"/>
              <a:t>контактної мережі: 2,918 км, встановлення 43 </a:t>
            </a:r>
            <a:r>
              <a:rPr lang="uk-UA" sz="1600" b="1" dirty="0" smtClean="0"/>
              <a:t>опор</a:t>
            </a:r>
          </a:p>
          <a:p>
            <a:pPr algn="l"/>
            <a:r>
              <a:rPr lang="uk-UA" sz="1600" b="1" dirty="0"/>
              <a:t>с</a:t>
            </a:r>
            <a:r>
              <a:rPr lang="uk-UA" sz="1600" b="1" dirty="0" smtClean="0"/>
              <a:t>ума фінансування – </a:t>
            </a:r>
            <a:r>
              <a:rPr lang="uk-UA" sz="1600" b="1" dirty="0" smtClean="0"/>
              <a:t>4 </a:t>
            </a:r>
            <a:r>
              <a:rPr lang="uk-UA" sz="1600" b="1" dirty="0" smtClean="0"/>
              <a:t>млн </a:t>
            </a:r>
            <a:r>
              <a:rPr lang="uk-UA" sz="1600" b="1" dirty="0" smtClean="0"/>
              <a:t>25</a:t>
            </a:r>
            <a:r>
              <a:rPr lang="uk-UA" sz="1600" b="1" dirty="0" smtClean="0"/>
              <a:t>0</a:t>
            </a:r>
            <a:r>
              <a:rPr lang="en-US" sz="1600" b="1" dirty="0" smtClean="0"/>
              <a:t> </a:t>
            </a:r>
            <a:r>
              <a:rPr lang="uk-UA" sz="1600" b="1" dirty="0" smtClean="0"/>
              <a:t>тис. грн</a:t>
            </a:r>
            <a:endParaRPr lang="ru-RU" sz="16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2679930" y="5668345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46" y="731969"/>
            <a:ext cx="2236693" cy="14911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08" y="2302335"/>
            <a:ext cx="2237567" cy="12603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1" y="3744420"/>
            <a:ext cx="2217814" cy="13712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5" y="5297352"/>
            <a:ext cx="2217814" cy="124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15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131840" y="404664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/>
              <a:t>Ремонт трамвайної колії :</a:t>
            </a:r>
          </a:p>
          <a:p>
            <a:pPr algn="l"/>
            <a:r>
              <a:rPr lang="uk-UA" sz="1600" b="1" dirty="0" smtClean="0"/>
              <a:t>Сума фінансування – </a:t>
            </a:r>
            <a:r>
              <a:rPr lang="uk-UA" sz="1600" b="1" dirty="0" smtClean="0"/>
              <a:t>20 </a:t>
            </a:r>
            <a:r>
              <a:rPr lang="uk-UA" sz="1600" b="1" dirty="0" smtClean="0"/>
              <a:t>млн </a:t>
            </a:r>
            <a:r>
              <a:rPr lang="uk-UA" sz="1600" b="1" dirty="0" smtClean="0"/>
              <a:t>757 тис</a:t>
            </a:r>
            <a:r>
              <a:rPr lang="uk-UA" sz="1600" b="1" dirty="0" smtClean="0"/>
              <a:t>. </a:t>
            </a:r>
            <a:r>
              <a:rPr lang="uk-UA" sz="1600" b="1" dirty="0" smtClean="0"/>
              <a:t>грн </a:t>
            </a:r>
            <a:endParaRPr lang="ru-RU" sz="1600" b="1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2483768" y="641560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128159" y="2563890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/>
              <a:t>Транспортна робота :</a:t>
            </a:r>
          </a:p>
          <a:p>
            <a:pPr algn="l"/>
            <a:r>
              <a:rPr lang="uk-UA" sz="1600" b="1" dirty="0" smtClean="0"/>
              <a:t>- Трамвай     </a:t>
            </a:r>
            <a:r>
              <a:rPr lang="uk-UA" sz="1600" b="1" dirty="0" smtClean="0"/>
              <a:t>1378,8 тис/</a:t>
            </a:r>
            <a:r>
              <a:rPr lang="uk-UA" sz="1600" b="1" dirty="0" smtClean="0"/>
              <a:t>км</a:t>
            </a:r>
            <a:endParaRPr lang="uk-UA" sz="1600" b="1" dirty="0" smtClean="0"/>
          </a:p>
          <a:p>
            <a:pPr algn="l"/>
            <a:r>
              <a:rPr lang="uk-UA" sz="1600" b="1" dirty="0" smtClean="0"/>
              <a:t>- Тролейбус  </a:t>
            </a:r>
            <a:r>
              <a:rPr lang="uk-UA" sz="1600" b="1" dirty="0" smtClean="0"/>
              <a:t>1882,6 тис/км</a:t>
            </a:r>
            <a:endParaRPr lang="ru-RU" sz="1600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544360" y="2765227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2430110" y="5178064"/>
            <a:ext cx="432048" cy="7526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059832" y="4941168"/>
            <a:ext cx="5616624" cy="122648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1600" b="1" dirty="0" smtClean="0"/>
              <a:t>Середньодобовий випуск рухомого складу на маршруті:</a:t>
            </a:r>
          </a:p>
          <a:p>
            <a:pPr algn="l"/>
            <a:r>
              <a:rPr lang="uk-UA" sz="1600" b="1" dirty="0" smtClean="0"/>
              <a:t>Трамвай – </a:t>
            </a:r>
            <a:r>
              <a:rPr lang="uk-UA" sz="1600" b="1" dirty="0" smtClean="0"/>
              <a:t>26</a:t>
            </a:r>
            <a:r>
              <a:rPr lang="uk-UA" sz="1600" b="1" dirty="0" smtClean="0"/>
              <a:t> </a:t>
            </a:r>
            <a:r>
              <a:rPr lang="uk-UA" sz="1600" b="1" dirty="0" smtClean="0"/>
              <a:t>од.</a:t>
            </a:r>
          </a:p>
          <a:p>
            <a:pPr algn="l"/>
            <a:r>
              <a:rPr lang="uk-UA" sz="1600" b="1" dirty="0" smtClean="0"/>
              <a:t>Тролейбус – </a:t>
            </a:r>
            <a:r>
              <a:rPr lang="uk-UA" sz="1600" b="1" dirty="0" smtClean="0"/>
              <a:t>30 </a:t>
            </a:r>
            <a:r>
              <a:rPr lang="uk-UA" sz="1600" b="1" dirty="0" smtClean="0"/>
              <a:t>од.</a:t>
            </a:r>
            <a:endParaRPr lang="ru-RU" sz="1600" b="1" dirty="0"/>
          </a:p>
        </p:txBody>
      </p:sp>
      <p:pic>
        <p:nvPicPr>
          <p:cNvPr id="2050" name="Picture 2" descr="X:\BasovOV\ФОТО\Тролейбусна схема маршрутів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2016224" cy="115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X:\BasovOV\ФОТО\Схема маршрутів трамваї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47" y="3177135"/>
            <a:ext cx="2066789" cy="12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X:\BasovOV\ФОТО\Транспортная работ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33" y="4941168"/>
            <a:ext cx="1803981" cy="11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83" y="209425"/>
            <a:ext cx="1321880" cy="176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20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136</Words>
  <Application>Microsoft Office PowerPoint</Application>
  <PresentationFormat>Екран (4:3)</PresentationFormat>
  <Paragraphs>19</Paragraphs>
  <Slides>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5" baseType="lpstr">
      <vt:lpstr>Arial</vt:lpstr>
      <vt:lpstr>Calibri</vt:lpstr>
      <vt:lpstr>Тема Office</vt:lpstr>
      <vt:lpstr>Ключові показники ефективності КП ММР «Миколаївелектротранс» на 2023 рік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Ключові показники ефективності КП ММР «Миколаївелектротранс» на 2021 рік</dc:title>
  <dc:creator>BasovOV</dc:creator>
  <cp:lastModifiedBy>MK</cp:lastModifiedBy>
  <cp:revision>10</cp:revision>
  <cp:lastPrinted>2021-11-04T07:13:13Z</cp:lastPrinted>
  <dcterms:created xsi:type="dcterms:W3CDTF">2021-11-03T13:44:35Z</dcterms:created>
  <dcterms:modified xsi:type="dcterms:W3CDTF">2024-03-29T09:05:12Z</dcterms:modified>
</cp:coreProperties>
</file>