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0" r:id="rId2"/>
    <p:sldId id="370" r:id="rId3"/>
    <p:sldId id="411" r:id="rId4"/>
    <p:sldId id="412" r:id="rId5"/>
    <p:sldId id="416" r:id="rId6"/>
    <p:sldId id="413" r:id="rId7"/>
    <p:sldId id="414" r:id="rId8"/>
    <p:sldId id="415" r:id="rId9"/>
    <p:sldId id="422" r:id="rId10"/>
    <p:sldId id="417" r:id="rId11"/>
    <p:sldId id="418" r:id="rId12"/>
    <p:sldId id="404" r:id="rId13"/>
    <p:sldId id="419" r:id="rId14"/>
    <p:sldId id="421" r:id="rId15"/>
  </p:sldIdLst>
  <p:sldSz cx="12192000" cy="6858000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убова Тетяна Сергіївна" initials="ДТС" lastIdx="1" clrIdx="0">
    <p:extLst>
      <p:ext uri="{19B8F6BF-5375-455C-9EA6-DF929625EA0E}">
        <p15:presenceInfo xmlns:p15="http://schemas.microsoft.com/office/powerpoint/2012/main" userId="S-1-5-21-1150577419-2144122370-1180066121-109489" providerId="AD"/>
      </p:ext>
    </p:extLst>
  </p:cmAuthor>
  <p:cmAuthor id="2" name="Сердюкова Неля Миколаївна" initials="СНМ" lastIdx="1" clrIdx="1">
    <p:extLst>
      <p:ext uri="{19B8F6BF-5375-455C-9EA6-DF929625EA0E}">
        <p15:presenceInfo xmlns:p15="http://schemas.microsoft.com/office/powerpoint/2012/main" userId="Сердюкова Неля Миколаї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B8A"/>
    <a:srgbClr val="719DBF"/>
    <a:srgbClr val="73A0C2"/>
    <a:srgbClr val="729FC1"/>
    <a:srgbClr val="FF0505"/>
    <a:srgbClr val="79A8CC"/>
    <a:srgbClr val="1A75BC"/>
    <a:srgbClr val="014C33"/>
    <a:srgbClr val="E8E113"/>
    <a:srgbClr val="265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ітлий стиль 3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2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Аркуш1!$B$3:$B$6</c:f>
              <c:strCache>
                <c:ptCount val="4"/>
                <c:pt idx="0">
                  <c:v>Військові та силовики</c:v>
                </c:pt>
                <c:pt idx="1">
                  <c:v>Інші+ВПО</c:v>
                </c:pt>
                <c:pt idx="2">
                  <c:v>Педагоги</c:v>
                </c:pt>
                <c:pt idx="3">
                  <c:v>Медики</c:v>
                </c:pt>
              </c:strCache>
            </c:strRef>
          </c:cat>
          <c:val>
            <c:numRef>
              <c:f>Аркуш1!$C$3:$C$6</c:f>
              <c:numCache>
                <c:formatCode>General</c:formatCode>
                <c:ptCount val="4"/>
                <c:pt idx="0">
                  <c:v>4245</c:v>
                </c:pt>
                <c:pt idx="1">
                  <c:v>1152</c:v>
                </c:pt>
                <c:pt idx="2">
                  <c:v>670</c:v>
                </c:pt>
                <c:pt idx="3">
                  <c:v>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8-44C6-BF54-B68BCBDD13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54842576"/>
        <c:axId val="354844240"/>
      </c:barChart>
      <c:catAx>
        <c:axId val="35484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844240"/>
        <c:crosses val="autoZero"/>
        <c:auto val="1"/>
        <c:lblAlgn val="ctr"/>
        <c:lblOffset val="100"/>
        <c:noMultiLvlLbl val="0"/>
      </c:catAx>
      <c:valAx>
        <c:axId val="35484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484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293EAD-2591-4F6F-ADFC-1C47B1475C8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7111E33-7359-4F96-BE16-133980F0F7C1}">
      <dgm:prSet phldrT="[Текст]" custT="1"/>
      <dgm:spPr/>
      <dgm:t>
        <a:bodyPr/>
        <a:lstStyle/>
        <a:p>
          <a:r>
            <a:rPr lang="uk-UA" sz="1800" dirty="0" smtClean="0"/>
            <a:t>- </a:t>
          </a:r>
          <a:r>
            <a:rPr lang="uk-U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Київ,</a:t>
          </a:r>
          <a:r>
            <a:rPr lang="uk-UA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Дніпро, Львів, Одеса, Харків</a:t>
          </a:r>
        </a:p>
        <a:p>
          <a:r>
            <a:rPr lang="uk-UA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- міста з населенням 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&gt;</a:t>
          </a:r>
          <a:r>
            <a:rPr lang="en-US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300 </a:t>
          </a:r>
          <a:r>
            <a:rPr lang="uk-UA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тис.</a:t>
          </a:r>
        </a:p>
        <a:p>
          <a:r>
            <a:rPr lang="uk-UA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- обласні центри</a:t>
          </a:r>
        </a:p>
        <a:p>
          <a:r>
            <a:rPr lang="uk-UA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- міста на відстані до 15 км. від меж Києва та</a:t>
          </a:r>
        </a:p>
        <a:p>
          <a:r>
            <a:rPr lang="uk-UA" sz="2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  обласних центрів</a:t>
          </a:r>
          <a:endParaRPr lang="uk-U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FDEE5-88C4-4BBA-8C44-D63F8F20D2B0}" type="parTrans" cxnId="{87623CB2-EA85-4B6C-85D3-7BD960A373E0}">
      <dgm:prSet/>
      <dgm:spPr/>
      <dgm:t>
        <a:bodyPr/>
        <a:lstStyle/>
        <a:p>
          <a:endParaRPr lang="uk-UA"/>
        </a:p>
      </dgm:t>
    </dgm:pt>
    <dgm:pt modelId="{4542AF01-EFD7-4EAD-857B-E708BDAE65B5}" type="sibTrans" cxnId="{87623CB2-EA85-4B6C-85D3-7BD960A373E0}">
      <dgm:prSet/>
      <dgm:spPr/>
      <dgm:t>
        <a:bodyPr/>
        <a:lstStyle/>
        <a:p>
          <a:endParaRPr lang="uk-UA"/>
        </a:p>
      </dgm:t>
    </dgm:pt>
    <dgm:pt modelId="{533AD7DC-6607-4592-AE61-C067A2FEA081}">
      <dgm:prSet phldrT="[Текст]" custT="1"/>
      <dgm:spPr/>
      <dgm:t>
        <a:bodyPr/>
        <a:lstStyle/>
        <a:p>
          <a:r>
            <a:rPr lang="uk-UA" sz="3000" b="1" dirty="0" smtClean="0">
              <a:latin typeface="Arial" panose="020B0604020202020204" pitchFamily="34" charset="0"/>
              <a:cs typeface="Arial" panose="020B0604020202020204" pitchFamily="34" charset="0"/>
            </a:rPr>
            <a:t>міста з населенням</a:t>
          </a:r>
          <a:r>
            <a:rPr lang="en-US" sz="3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&lt;</a:t>
          </a:r>
          <a:r>
            <a:rPr lang="en-US" sz="3000" b="1" dirty="0" smtClean="0">
              <a:latin typeface="Arial" panose="020B0604020202020204" pitchFamily="34" charset="0"/>
              <a:cs typeface="Arial" panose="020B0604020202020204" pitchFamily="34" charset="0"/>
            </a:rPr>
            <a:t> 300 </a:t>
          </a:r>
          <a:r>
            <a:rPr lang="uk-UA" sz="3000" b="1" dirty="0" smtClean="0">
              <a:latin typeface="Arial" panose="020B0604020202020204" pitchFamily="34" charset="0"/>
              <a:cs typeface="Arial" panose="020B0604020202020204" pitchFamily="34" charset="0"/>
            </a:rPr>
            <a:t>тис.</a:t>
          </a:r>
          <a:endParaRPr lang="uk-UA" sz="3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B6E6A-1AEF-45B1-B4F0-8E4D00316266}" type="parTrans" cxnId="{8334DE40-91A4-4E4F-A800-02604FAFD41F}">
      <dgm:prSet/>
      <dgm:spPr/>
      <dgm:t>
        <a:bodyPr/>
        <a:lstStyle/>
        <a:p>
          <a:endParaRPr lang="uk-UA"/>
        </a:p>
      </dgm:t>
    </dgm:pt>
    <dgm:pt modelId="{1CC9744B-95A7-49FE-818B-2F4DF100FA2A}" type="sibTrans" cxnId="{8334DE40-91A4-4E4F-A800-02604FAFD41F}">
      <dgm:prSet/>
      <dgm:spPr/>
      <dgm:t>
        <a:bodyPr/>
        <a:lstStyle/>
        <a:p>
          <a:endParaRPr lang="uk-UA"/>
        </a:p>
      </dgm:t>
    </dgm:pt>
    <dgm:pt modelId="{8D642860-8D6F-40E6-BE01-819C4A69BA6B}" type="pres">
      <dgm:prSet presAssocID="{23293EAD-2591-4F6F-ADFC-1C47B1475C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A742F3AA-8E61-4F3A-984C-5EB20499609B}" type="pres">
      <dgm:prSet presAssocID="{23293EAD-2591-4F6F-ADFC-1C47B1475C8E}" presName="Name1" presStyleCnt="0"/>
      <dgm:spPr/>
    </dgm:pt>
    <dgm:pt modelId="{5B7C25E7-2B2C-4C06-A450-1407D51EECAA}" type="pres">
      <dgm:prSet presAssocID="{23293EAD-2591-4F6F-ADFC-1C47B1475C8E}" presName="cycle" presStyleCnt="0"/>
      <dgm:spPr/>
    </dgm:pt>
    <dgm:pt modelId="{991694F9-ED7A-4F44-960A-1EE2820DA4AE}" type="pres">
      <dgm:prSet presAssocID="{23293EAD-2591-4F6F-ADFC-1C47B1475C8E}" presName="srcNode" presStyleLbl="node1" presStyleIdx="0" presStyleCnt="2"/>
      <dgm:spPr/>
    </dgm:pt>
    <dgm:pt modelId="{40F794F5-953E-49AD-91A7-F34380A546B2}" type="pres">
      <dgm:prSet presAssocID="{23293EAD-2591-4F6F-ADFC-1C47B1475C8E}" presName="conn" presStyleLbl="parChTrans1D2" presStyleIdx="0" presStyleCnt="1"/>
      <dgm:spPr/>
      <dgm:t>
        <a:bodyPr/>
        <a:lstStyle/>
        <a:p>
          <a:endParaRPr lang="uk-UA"/>
        </a:p>
      </dgm:t>
    </dgm:pt>
    <dgm:pt modelId="{72035758-05F3-47DC-8ACB-E3670FDE5F42}" type="pres">
      <dgm:prSet presAssocID="{23293EAD-2591-4F6F-ADFC-1C47B1475C8E}" presName="extraNode" presStyleLbl="node1" presStyleIdx="0" presStyleCnt="2"/>
      <dgm:spPr/>
    </dgm:pt>
    <dgm:pt modelId="{B2F4EA46-9257-49A5-8612-AC23FD261550}" type="pres">
      <dgm:prSet presAssocID="{23293EAD-2591-4F6F-ADFC-1C47B1475C8E}" presName="dstNode" presStyleLbl="node1" presStyleIdx="0" presStyleCnt="2"/>
      <dgm:spPr/>
    </dgm:pt>
    <dgm:pt modelId="{47448C75-BC45-4444-AB20-BB5072AFC4D3}" type="pres">
      <dgm:prSet presAssocID="{77111E33-7359-4F96-BE16-133980F0F7C1}" presName="text_1" presStyleLbl="node1" presStyleIdx="0" presStyleCnt="2" custScaleY="1228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E19411-4B63-432C-9D5F-13B9E62F3ED8}" type="pres">
      <dgm:prSet presAssocID="{77111E33-7359-4F96-BE16-133980F0F7C1}" presName="accent_1" presStyleCnt="0"/>
      <dgm:spPr/>
    </dgm:pt>
    <dgm:pt modelId="{35ABFB54-E4FC-4AB4-9857-2F27A2FFB521}" type="pres">
      <dgm:prSet presAssocID="{77111E33-7359-4F96-BE16-133980F0F7C1}" presName="accentRepeatNode" presStyleLbl="solidFgAcc1" presStyleIdx="0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A12BD05-294D-49FA-9E5F-9131A7BF725C}" type="pres">
      <dgm:prSet presAssocID="{533AD7DC-6607-4592-AE61-C067A2FEA081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FAB46E-77CB-4E3F-8318-1ED20D152629}" type="pres">
      <dgm:prSet presAssocID="{533AD7DC-6607-4592-AE61-C067A2FEA081}" presName="accent_2" presStyleCnt="0"/>
      <dgm:spPr/>
    </dgm:pt>
    <dgm:pt modelId="{7A458BBA-1E2D-41F6-805B-6930990A2AB1}" type="pres">
      <dgm:prSet presAssocID="{533AD7DC-6607-4592-AE61-C067A2FEA081}" presName="accentRepeatNode" presStyleLbl="solidFgAcc1" presStyleIdx="1" presStyleCnt="2"/>
      <dgm:spPr/>
    </dgm:pt>
  </dgm:ptLst>
  <dgm:cxnLst>
    <dgm:cxn modelId="{4046F62B-81F7-4168-A010-3B0983907E02}" type="presOf" srcId="{23293EAD-2591-4F6F-ADFC-1C47B1475C8E}" destId="{8D642860-8D6F-40E6-BE01-819C4A69BA6B}" srcOrd="0" destOrd="0" presId="urn:microsoft.com/office/officeart/2008/layout/VerticalCurvedList"/>
    <dgm:cxn modelId="{4D8C021F-0C47-4B68-99F8-B6BEB74C5D11}" type="presOf" srcId="{4542AF01-EFD7-4EAD-857B-E708BDAE65B5}" destId="{40F794F5-953E-49AD-91A7-F34380A546B2}" srcOrd="0" destOrd="0" presId="urn:microsoft.com/office/officeart/2008/layout/VerticalCurvedList"/>
    <dgm:cxn modelId="{87623CB2-EA85-4B6C-85D3-7BD960A373E0}" srcId="{23293EAD-2591-4F6F-ADFC-1C47B1475C8E}" destId="{77111E33-7359-4F96-BE16-133980F0F7C1}" srcOrd="0" destOrd="0" parTransId="{0ACFDEE5-88C4-4BBA-8C44-D63F8F20D2B0}" sibTransId="{4542AF01-EFD7-4EAD-857B-E708BDAE65B5}"/>
    <dgm:cxn modelId="{8334DE40-91A4-4E4F-A800-02604FAFD41F}" srcId="{23293EAD-2591-4F6F-ADFC-1C47B1475C8E}" destId="{533AD7DC-6607-4592-AE61-C067A2FEA081}" srcOrd="1" destOrd="0" parTransId="{C38B6E6A-1AEF-45B1-B4F0-8E4D00316266}" sibTransId="{1CC9744B-95A7-49FE-818B-2F4DF100FA2A}"/>
    <dgm:cxn modelId="{3D5F5C1A-96BA-4F87-894D-DC8917660117}" type="presOf" srcId="{77111E33-7359-4F96-BE16-133980F0F7C1}" destId="{47448C75-BC45-4444-AB20-BB5072AFC4D3}" srcOrd="0" destOrd="0" presId="urn:microsoft.com/office/officeart/2008/layout/VerticalCurvedList"/>
    <dgm:cxn modelId="{05E1FFA0-2DE8-403D-8A1C-E5AC4327FAFE}" type="presOf" srcId="{533AD7DC-6607-4592-AE61-C067A2FEA081}" destId="{4A12BD05-294D-49FA-9E5F-9131A7BF725C}" srcOrd="0" destOrd="0" presId="urn:microsoft.com/office/officeart/2008/layout/VerticalCurvedList"/>
    <dgm:cxn modelId="{FD279CF0-5FB5-42E2-AACB-3975B734BA53}" type="presParOf" srcId="{8D642860-8D6F-40E6-BE01-819C4A69BA6B}" destId="{A742F3AA-8E61-4F3A-984C-5EB20499609B}" srcOrd="0" destOrd="0" presId="urn:microsoft.com/office/officeart/2008/layout/VerticalCurvedList"/>
    <dgm:cxn modelId="{2EE1C550-BB92-4FC0-8610-05A4D7B65688}" type="presParOf" srcId="{A742F3AA-8E61-4F3A-984C-5EB20499609B}" destId="{5B7C25E7-2B2C-4C06-A450-1407D51EECAA}" srcOrd="0" destOrd="0" presId="urn:microsoft.com/office/officeart/2008/layout/VerticalCurvedList"/>
    <dgm:cxn modelId="{C7D1B051-F424-4F13-8262-228792069EE4}" type="presParOf" srcId="{5B7C25E7-2B2C-4C06-A450-1407D51EECAA}" destId="{991694F9-ED7A-4F44-960A-1EE2820DA4AE}" srcOrd="0" destOrd="0" presId="urn:microsoft.com/office/officeart/2008/layout/VerticalCurvedList"/>
    <dgm:cxn modelId="{50027D29-DF15-43E2-A304-1D122E399CCA}" type="presParOf" srcId="{5B7C25E7-2B2C-4C06-A450-1407D51EECAA}" destId="{40F794F5-953E-49AD-91A7-F34380A546B2}" srcOrd="1" destOrd="0" presId="urn:microsoft.com/office/officeart/2008/layout/VerticalCurvedList"/>
    <dgm:cxn modelId="{E1DA5F16-8A25-4520-ACB8-D942E0063580}" type="presParOf" srcId="{5B7C25E7-2B2C-4C06-A450-1407D51EECAA}" destId="{72035758-05F3-47DC-8ACB-E3670FDE5F42}" srcOrd="2" destOrd="0" presId="urn:microsoft.com/office/officeart/2008/layout/VerticalCurvedList"/>
    <dgm:cxn modelId="{7D776407-43C2-45DB-A8F4-1984FBE41402}" type="presParOf" srcId="{5B7C25E7-2B2C-4C06-A450-1407D51EECAA}" destId="{B2F4EA46-9257-49A5-8612-AC23FD261550}" srcOrd="3" destOrd="0" presId="urn:microsoft.com/office/officeart/2008/layout/VerticalCurvedList"/>
    <dgm:cxn modelId="{5229CA5B-7C48-4D87-8951-0754E95FB417}" type="presParOf" srcId="{A742F3AA-8E61-4F3A-984C-5EB20499609B}" destId="{47448C75-BC45-4444-AB20-BB5072AFC4D3}" srcOrd="1" destOrd="0" presId="urn:microsoft.com/office/officeart/2008/layout/VerticalCurvedList"/>
    <dgm:cxn modelId="{758A3D01-871F-4A54-A901-7263BA33F973}" type="presParOf" srcId="{A742F3AA-8E61-4F3A-984C-5EB20499609B}" destId="{08E19411-4B63-432C-9D5F-13B9E62F3ED8}" srcOrd="2" destOrd="0" presId="urn:microsoft.com/office/officeart/2008/layout/VerticalCurvedList"/>
    <dgm:cxn modelId="{EE6D124A-3E7E-4371-AD40-EEB0430CBE8B}" type="presParOf" srcId="{08E19411-4B63-432C-9D5F-13B9E62F3ED8}" destId="{35ABFB54-E4FC-4AB4-9857-2F27A2FFB521}" srcOrd="0" destOrd="0" presId="urn:microsoft.com/office/officeart/2008/layout/VerticalCurvedList"/>
    <dgm:cxn modelId="{B3205861-DA56-4304-B8BF-3A222DFAB11C}" type="presParOf" srcId="{A742F3AA-8E61-4F3A-984C-5EB20499609B}" destId="{4A12BD05-294D-49FA-9E5F-9131A7BF725C}" srcOrd="3" destOrd="0" presId="urn:microsoft.com/office/officeart/2008/layout/VerticalCurvedList"/>
    <dgm:cxn modelId="{E18BAAB0-EA11-4B01-A951-CC5BBF0B23D3}" type="presParOf" srcId="{A742F3AA-8E61-4F3A-984C-5EB20499609B}" destId="{B8FAB46E-77CB-4E3F-8318-1ED20D152629}" srcOrd="4" destOrd="0" presId="urn:microsoft.com/office/officeart/2008/layout/VerticalCurvedList"/>
    <dgm:cxn modelId="{266649D5-CF0E-4544-AC0D-2E557ADEA78E}" type="presParOf" srcId="{B8FAB46E-77CB-4E3F-8318-1ED20D152629}" destId="{7A458BBA-1E2D-41F6-805B-6930990A2A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794F5-953E-49AD-91A7-F34380A546B2}">
      <dsp:nvSpPr>
        <dsp:cNvPr id="0" name=""/>
        <dsp:cNvSpPr/>
      </dsp:nvSpPr>
      <dsp:spPr>
        <a:xfrm>
          <a:off x="-60789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48C75-BC45-4444-AB20-BB5072AFC4D3}">
      <dsp:nvSpPr>
        <dsp:cNvPr id="0" name=""/>
        <dsp:cNvSpPr/>
      </dsp:nvSpPr>
      <dsp:spPr>
        <a:xfrm>
          <a:off x="996086" y="597607"/>
          <a:ext cx="7103330" cy="1901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</a:t>
          </a:r>
          <a:r>
            <a:rPr lang="uk-U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Київ,</a:t>
          </a:r>
          <a:r>
            <a:rPr lang="uk-UA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Дніпро, Львів, Одеса, Харків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- міста з населенням 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&gt;</a:t>
          </a:r>
          <a:r>
            <a:rPr lang="en-US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300 </a:t>
          </a:r>
          <a:r>
            <a:rPr lang="uk-UA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тис.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- обласні центри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- міста на відстані до 15 км. від меж Києва та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 обласних центрів</a:t>
          </a:r>
          <a:endParaRPr lang="uk-U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6086" y="597607"/>
        <a:ext cx="7103330" cy="1901011"/>
      </dsp:txXfrm>
    </dsp:sp>
    <dsp:sp modelId="{35ABFB54-E4FC-4AB4-9857-2F27A2FFB521}">
      <dsp:nvSpPr>
        <dsp:cNvPr id="0" name=""/>
        <dsp:cNvSpPr/>
      </dsp:nvSpPr>
      <dsp:spPr>
        <a:xfrm>
          <a:off x="28583" y="58061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2BD05-294D-49FA-9E5F-9131A7BF725C}">
      <dsp:nvSpPr>
        <dsp:cNvPr id="0" name=""/>
        <dsp:cNvSpPr/>
      </dsp:nvSpPr>
      <dsp:spPr>
        <a:xfrm>
          <a:off x="996086" y="3096551"/>
          <a:ext cx="7103330" cy="1548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міста з населенням</a:t>
          </a:r>
          <a:r>
            <a:rPr lang="en-US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&lt;</a:t>
          </a:r>
          <a:r>
            <a:rPr lang="en-US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300 </a:t>
          </a:r>
          <a:r>
            <a:rPr lang="uk-UA" sz="3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тис.</a:t>
          </a:r>
          <a:endParaRPr lang="uk-UA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6086" y="3096551"/>
        <a:ext cx="7103330" cy="1548004"/>
      </dsp:txXfrm>
    </dsp:sp>
    <dsp:sp modelId="{7A458BBA-1E2D-41F6-805B-6930990A2AB1}">
      <dsp:nvSpPr>
        <dsp:cNvPr id="0" name=""/>
        <dsp:cNvSpPr/>
      </dsp:nvSpPr>
      <dsp:spPr>
        <a:xfrm>
          <a:off x="28583" y="2903050"/>
          <a:ext cx="1935005" cy="19350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0.38455</cdr:x>
      <cdr:y>0.47761</cdr:y>
    </cdr:from>
    <cdr:to>
      <cdr:x>0.5096</cdr:x>
      <cdr:y>0.66667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350258" y="1310185"/>
          <a:ext cx="764275" cy="51861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uk-UA"/>
        </a:p>
      </cdr:txBody>
    </cdr:sp>
  </cdr:relSizeAnchor>
  <cdr:relSizeAnchor xmlns:cdr="http://schemas.openxmlformats.org/drawingml/2006/chartDrawing">
    <cdr:from>
      <cdr:x>0.40189</cdr:x>
      <cdr:y>0.49701</cdr:y>
    </cdr:from>
    <cdr:to>
      <cdr:x>0.5106</cdr:x>
      <cdr:y>0.63165</cdr:y>
    </cdr:to>
    <cdr:sp macro="" textlink="">
      <cdr:nvSpPr>
        <cdr:cNvPr id="3" name="TextBox 24"/>
        <cdr:cNvSpPr txBox="1"/>
      </cdr:nvSpPr>
      <cdr:spPr>
        <a:xfrm xmlns:a="http://schemas.openxmlformats.org/drawingml/2006/main">
          <a:off x="2456245" y="1363398"/>
          <a:ext cx="66441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dirty="0" smtClean="0"/>
            <a:t>16%</a:t>
          </a:r>
          <a:endParaRPr lang="uk-UA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FBA18-F8FB-41D7-9028-4D3EF5577F3F}" type="datetimeFigureOut">
              <a:rPr lang="uk-UA" smtClean="0"/>
              <a:t>08.02.2024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7C014-5591-4926-93B8-0DED2C074434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889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935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038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409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222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83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249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878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219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233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710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232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FE74-54D4-46A1-BB34-8A577D7A2F13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182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chadbank.ua/credit/eoseli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diia.gov.ua/services/yeosely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" y="2983978"/>
            <a:ext cx="12192000" cy="3911600"/>
          </a:xfrm>
          <a:prstGeom prst="rect">
            <a:avLst/>
          </a:prstGeom>
          <a:solidFill>
            <a:srgbClr val="1A7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78" y="474164"/>
            <a:ext cx="1786129" cy="896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254499" cy="6895578"/>
          </a:xfrm>
          <a:prstGeom prst="rect">
            <a:avLst/>
          </a:prstGeom>
          <a:solidFill>
            <a:srgbClr val="E8E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8E11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9191" y="4830364"/>
            <a:ext cx="5466109" cy="1032401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державна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програма доступного 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кредитування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2" y="796276"/>
            <a:ext cx="5326948" cy="5303025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189191" y="3707126"/>
            <a:ext cx="46794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400" b="1" dirty="0" err="1" smtClean="0">
                <a:solidFill>
                  <a:srgbClr val="E8E113"/>
                </a:solidFill>
                <a:latin typeface="Arial Black" panose="020B0A04020102020204" pitchFamily="34" charset="0"/>
              </a:rPr>
              <a:t>єОселя</a:t>
            </a:r>
            <a:endParaRPr lang="ru-RU" sz="8400" dirty="0">
              <a:solidFill>
                <a:srgbClr val="E8E113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1</a:t>
            </a:fld>
            <a:endParaRPr lang="uk-UA" dirty="0"/>
          </a:p>
        </p:txBody>
      </p:sp>
      <p:sp>
        <p:nvSpPr>
          <p:cNvPr id="9" name="Прямокутник 8"/>
          <p:cNvSpPr/>
          <p:nvPr/>
        </p:nvSpPr>
        <p:spPr>
          <a:xfrm>
            <a:off x="187324" y="165643"/>
            <a:ext cx="39179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Програма єОселя реалізується Міністерством економіки України спільно з Міністерством цифрової трансформації України та «Укрфінжитло» </a:t>
            </a:r>
            <a:endParaRPr lang="uk-UA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Futura PT Book"/>
            </a:endParaRPr>
          </a:p>
          <a:p>
            <a:r>
              <a:rPr lang="uk-UA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за </a:t>
            </a:r>
            <a:r>
              <a:rPr lang="uk-UA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ініціативи Президента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22034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10</a:t>
            </a:fld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111130" y="997189"/>
            <a:ext cx="532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3 % для окремих категорій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1"/>
          <p:cNvSpPr/>
          <p:nvPr/>
        </p:nvSpPr>
        <p:spPr>
          <a:xfrm>
            <a:off x="7057469" y="3978537"/>
            <a:ext cx="47187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оберіть житло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935" y="1289576"/>
            <a:ext cx="8436336" cy="5355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ДІЯ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     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Сервіси </a:t>
            </a:r>
            <a:r>
              <a:rPr kumimoji="0" lang="uk-UA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       </a:t>
            </a:r>
            <a:r>
              <a:rPr lang="uk-UA" sz="30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єОселя</a:t>
            </a:r>
            <a:endParaRPr lang="uk-UA" sz="3000" b="1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Визначте категорію до якої належите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Вкажіть сімейний стан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Вкажіть кількість дітей для розрахунку площі житла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Перевірте чи знайшла ДІЯ нерухомість у власності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Вкажіть офіційний дохід за останні 3 місяці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Вкажіть орієнтовну вартість житла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Вкажіть бажану суму першого внеску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Виберіть тип нерухомості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Виберіть населений пункт бажаного житла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Виберіть Ощадбанк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Перевірте ще раз зазначену інформацію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Надайте дозволи щодо роботи з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Вашими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даними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Підпишіть заявку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4" name="Штрихова стрілка вправо 3"/>
          <p:cNvSpPr/>
          <p:nvPr/>
        </p:nvSpPr>
        <p:spPr>
          <a:xfrm>
            <a:off x="2567916" y="1418636"/>
            <a:ext cx="709684" cy="357671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sp>
        <p:nvSpPr>
          <p:cNvPr id="20" name="Штрихова стрілка вправо 19"/>
          <p:cNvSpPr/>
          <p:nvPr/>
        </p:nvSpPr>
        <p:spPr>
          <a:xfrm>
            <a:off x="5102126" y="1418636"/>
            <a:ext cx="709684" cy="357671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596901"/>
            <a:ext cx="3590925" cy="60479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Округлений прямокутник 1"/>
          <p:cNvSpPr/>
          <p:nvPr/>
        </p:nvSpPr>
        <p:spPr>
          <a:xfrm>
            <a:off x="0" y="0"/>
            <a:ext cx="10936996" cy="710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147935" y="776453"/>
            <a:ext cx="8436336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Алгоритм заповнення заявки в ДІЇ 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174266" y="191498"/>
            <a:ext cx="960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ЯК СКОРИСТАТИСЯ?</a:t>
            </a:r>
          </a:p>
        </p:txBody>
      </p:sp>
      <p:sp>
        <p:nvSpPr>
          <p:cNvPr id="62" name="Прямоугольник 7"/>
          <p:cNvSpPr/>
          <p:nvPr/>
        </p:nvSpPr>
        <p:spPr>
          <a:xfrm>
            <a:off x="9265920" y="0"/>
            <a:ext cx="2926080" cy="723331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5577868" y="590205"/>
            <a:ext cx="6640207" cy="62677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11</a:t>
            </a:fld>
            <a:endParaRPr lang="uk-UA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0" y="0"/>
            <a:ext cx="12192000" cy="750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283447" y="189233"/>
            <a:ext cx="960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Приклад розрахунку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2" name="Прямоугольник 7"/>
          <p:cNvSpPr/>
          <p:nvPr/>
        </p:nvSpPr>
        <p:spPr>
          <a:xfrm>
            <a:off x="9298112" y="1"/>
            <a:ext cx="2893888" cy="759900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83" y="1073414"/>
            <a:ext cx="5551793" cy="5674980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95534" y="859809"/>
            <a:ext cx="5254388" cy="429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283447" y="781027"/>
            <a:ext cx="417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ЛІКАР Олександр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7360" y="729885"/>
            <a:ext cx="51588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dirty="0" smtClean="0">
                <a:solidFill>
                  <a:schemeClr val="accent5">
                    <a:lumMod val="50000"/>
                  </a:schemeClr>
                </a:solidFill>
              </a:rPr>
              <a:t>Орієнтовний розрахунок</a:t>
            </a:r>
            <a:endParaRPr lang="uk-UA" sz="2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я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27215"/>
              </p:ext>
            </p:extLst>
          </p:nvPr>
        </p:nvGraphicFramePr>
        <p:xfrm>
          <a:off x="5775190" y="1206939"/>
          <a:ext cx="6094807" cy="20218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581716">
                  <a:extLst>
                    <a:ext uri="{9D8B030D-6E8A-4147-A177-3AD203B41FA5}">
                      <a16:colId xmlns:a16="http://schemas.microsoft.com/office/drawing/2014/main" val="3563642466"/>
                    </a:ext>
                  </a:extLst>
                </a:gridCol>
                <a:gridCol w="2513091">
                  <a:extLst>
                    <a:ext uri="{9D8B030D-6E8A-4147-A177-3AD203B41FA5}">
                      <a16:colId xmlns:a16="http://schemas.microsoft.com/office/drawing/2014/main" val="614036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Загальна вартість житла</a:t>
                      </a:r>
                    </a:p>
                    <a:p>
                      <a:r>
                        <a:rPr lang="uk-UA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(52,5 м² x 40 862 грн)</a:t>
                      </a:r>
                      <a:endParaRPr lang="uk-UA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2 145 255 грн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3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Початковий внесок </a:t>
                      </a:r>
                    </a:p>
                    <a:p>
                      <a:r>
                        <a:rPr lang="uk-UA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(20% від вартості)</a:t>
                      </a:r>
                      <a:endParaRPr lang="uk-UA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429 051 грн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81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Загальні витрати за кредитом</a:t>
                      </a:r>
                      <a:endParaRPr lang="uk-UA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534</a:t>
                      </a:r>
                      <a:r>
                        <a:rPr lang="uk-UA" b="1" baseline="0" dirty="0" smtClean="0">
                          <a:solidFill>
                            <a:schemeClr val="bg1"/>
                          </a:solidFill>
                        </a:rPr>
                        <a:t> 087 </a:t>
                      </a:r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грн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3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Щомісячний платіж</a:t>
                      </a:r>
                      <a:endParaRPr lang="uk-UA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11 229 грн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899719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687360" y="3198763"/>
            <a:ext cx="51588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dirty="0" smtClean="0">
                <a:solidFill>
                  <a:schemeClr val="accent5">
                    <a:lumMod val="50000"/>
                  </a:schemeClr>
                </a:solidFill>
              </a:rPr>
              <a:t>Додаткові витрати</a:t>
            </a:r>
            <a:endParaRPr lang="uk-UA" sz="25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6" name="Таблиця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43493"/>
              </p:ext>
            </p:extLst>
          </p:nvPr>
        </p:nvGraphicFramePr>
        <p:xfrm>
          <a:off x="5775189" y="3717776"/>
          <a:ext cx="6094807" cy="25958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832835">
                  <a:extLst>
                    <a:ext uri="{9D8B030D-6E8A-4147-A177-3AD203B41FA5}">
                      <a16:colId xmlns:a16="http://schemas.microsoft.com/office/drawing/2014/main" val="3563642466"/>
                    </a:ext>
                  </a:extLst>
                </a:gridCol>
                <a:gridCol w="2261972">
                  <a:extLst>
                    <a:ext uri="{9D8B030D-6E8A-4147-A177-3AD203B41FA5}">
                      <a16:colId xmlns:a16="http://schemas.microsoft.com/office/drawing/2014/main" val="614036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Збір пенсійний фонд, </a:t>
                      </a:r>
                      <a:r>
                        <a:rPr lang="uk-UA" b="0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разово</a:t>
                      </a:r>
                      <a:endParaRPr lang="uk-UA" b="0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r>
                        <a:rPr lang="uk-UA" b="1" baseline="0" dirty="0" smtClean="0">
                          <a:solidFill>
                            <a:schemeClr val="bg1"/>
                          </a:solidFill>
                        </a:rPr>
                        <a:t> 453 </a:t>
                      </a:r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грн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73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Послуги оцінювача, </a:t>
                      </a:r>
                      <a:r>
                        <a:rPr lang="uk-UA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разово</a:t>
                      </a:r>
                      <a:endParaRPr lang="uk-UA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2 000 грн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81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Послуги нотаріуса, </a:t>
                      </a:r>
                      <a:r>
                        <a:rPr lang="uk-UA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разово</a:t>
                      </a:r>
                      <a:endParaRPr lang="uk-UA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7 900 грн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38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Комісія за надання кредиту, </a:t>
                      </a:r>
                      <a:r>
                        <a:rPr lang="uk-UA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разово</a:t>
                      </a:r>
                      <a:endParaRPr lang="uk-UA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17 162 грн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89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Відкриття рахунку, </a:t>
                      </a:r>
                      <a:r>
                        <a:rPr lang="uk-UA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разово</a:t>
                      </a:r>
                      <a:endParaRPr lang="uk-UA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200 грн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8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Комісія</a:t>
                      </a:r>
                      <a:r>
                        <a:rPr lang="uk-UA" baseline="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за перерахування, </a:t>
                      </a:r>
                      <a:r>
                        <a:rPr lang="uk-UA" baseline="0" noProof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разово</a:t>
                      </a:r>
                      <a:endParaRPr lang="uk-UA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750 грн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83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Страхування</a:t>
                      </a:r>
                      <a:r>
                        <a:rPr lang="uk-UA" baseline="0" noProof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житла, щорічно</a:t>
                      </a:r>
                      <a:endParaRPr lang="uk-UA" noProof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bg1"/>
                          </a:solidFill>
                        </a:rPr>
                        <a:t>5 363 грн</a:t>
                      </a:r>
                      <a:endParaRPr lang="uk-U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958027"/>
                  </a:ext>
                </a:extLst>
              </a:tr>
            </a:tbl>
          </a:graphicData>
        </a:graphic>
      </p:graphicFrame>
      <p:sp>
        <p:nvSpPr>
          <p:cNvPr id="12" name="Округлений прямокутник 11"/>
          <p:cNvSpPr/>
          <p:nvPr/>
        </p:nvSpPr>
        <p:spPr>
          <a:xfrm>
            <a:off x="2402006" y="5907659"/>
            <a:ext cx="3025104" cy="8119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908220" y="5907600"/>
            <a:ext cx="39510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chemeClr val="accent5">
                    <a:lumMod val="50000"/>
                  </a:schemeClr>
                </a:solidFill>
              </a:rPr>
              <a:t>Реальна річна % </a:t>
            </a:r>
          </a:p>
          <a:p>
            <a:pPr algn="ctr"/>
            <a:r>
              <a:rPr lang="uk-UA" sz="2500" b="1" dirty="0" smtClean="0">
                <a:solidFill>
                  <a:schemeClr val="accent5">
                    <a:lumMod val="50000"/>
                  </a:schemeClr>
                </a:solidFill>
              </a:rPr>
              <a:t>ставка 3,99%</a:t>
            </a:r>
            <a:endParaRPr lang="uk-UA" sz="25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12</a:t>
            </a:fld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3062377" y="1897811"/>
            <a:ext cx="2553419" cy="705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5"/>
          <p:cNvSpPr/>
          <p:nvPr/>
        </p:nvSpPr>
        <p:spPr>
          <a:xfrm>
            <a:off x="4905446" y="5897612"/>
            <a:ext cx="213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Міністерством </a:t>
            </a:r>
          </a:p>
          <a:p>
            <a:pPr algn="ctr"/>
            <a:r>
              <a:rPr lang="uk-UA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кутник із двома округленими сусідніми кутами 19"/>
          <p:cNvSpPr/>
          <p:nvPr/>
        </p:nvSpPr>
        <p:spPr>
          <a:xfrm>
            <a:off x="7541469" y="788280"/>
            <a:ext cx="4403302" cy="5997877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7691966" y="895616"/>
            <a:ext cx="4285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D8563"/>
                </a:solidFill>
              </a:rPr>
              <a:t>ОЩАДБАНК-ЛІДЕР </a:t>
            </a:r>
          </a:p>
          <a:p>
            <a:pPr algn="ctr"/>
            <a:r>
              <a:rPr lang="uk-UA" sz="2400" b="1" dirty="0" smtClean="0"/>
              <a:t>з іпотечного кредитування</a:t>
            </a:r>
          </a:p>
          <a:p>
            <a:pPr algn="ctr"/>
            <a:r>
              <a:rPr lang="uk-UA" sz="2400" b="1" dirty="0" smtClean="0"/>
              <a:t>на вторинному та первинному ринку нерухомості</a:t>
            </a:r>
          </a:p>
          <a:p>
            <a:pPr algn="ctr"/>
            <a:r>
              <a:rPr lang="uk-UA" sz="2400" dirty="0" smtClean="0"/>
              <a:t> частка ринку на кінець </a:t>
            </a:r>
          </a:p>
          <a:p>
            <a:pPr algn="ctr"/>
            <a:r>
              <a:rPr lang="uk-UA" sz="2400" dirty="0" smtClean="0"/>
              <a:t>року – 48%</a:t>
            </a:r>
            <a:endParaRPr lang="uk-UA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589238" y="3379221"/>
            <a:ext cx="44911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>
                <a:solidFill>
                  <a:srgbClr val="0D8563"/>
                </a:solidFill>
              </a:rPr>
              <a:t>перший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dirty="0" smtClean="0"/>
              <a:t>кредит за держпрограмою;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rgbClr val="0D8563"/>
                </a:solidFill>
              </a:rPr>
              <a:t>перший</a:t>
            </a:r>
            <a:r>
              <a:rPr lang="uk-UA" sz="2000" dirty="0" smtClean="0">
                <a:solidFill>
                  <a:srgbClr val="0D8563"/>
                </a:solidFill>
              </a:rPr>
              <a:t> </a:t>
            </a:r>
            <a:r>
              <a:rPr lang="uk-UA" sz="2000" dirty="0" smtClean="0"/>
              <a:t>кредит </a:t>
            </a:r>
            <a:r>
              <a:rPr lang="uk-UA" sz="2000" dirty="0"/>
              <a:t>на первинному </a:t>
            </a:r>
            <a:r>
              <a:rPr lang="uk-UA" sz="2000" dirty="0" smtClean="0"/>
              <a:t>ринку;</a:t>
            </a:r>
            <a:endParaRPr lang="uk-UA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rgbClr val="0D8563"/>
                </a:solidFill>
              </a:rPr>
              <a:t>перший</a:t>
            </a:r>
            <a:r>
              <a:rPr lang="uk-UA" sz="2000" dirty="0" smtClean="0">
                <a:solidFill>
                  <a:srgbClr val="0D8563"/>
                </a:solidFill>
              </a:rPr>
              <a:t> </a:t>
            </a:r>
            <a:r>
              <a:rPr lang="uk-UA" sz="2000" dirty="0" smtClean="0"/>
              <a:t> кредит під 7% (масова іпотека);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rgbClr val="0D8563"/>
                </a:solidFill>
              </a:rPr>
              <a:t>перші</a:t>
            </a:r>
            <a:r>
              <a:rPr lang="uk-UA" sz="2000" dirty="0" smtClean="0">
                <a:solidFill>
                  <a:srgbClr val="0D8563"/>
                </a:solidFill>
              </a:rPr>
              <a:t> </a:t>
            </a:r>
            <a:r>
              <a:rPr lang="uk-UA" sz="2000" dirty="0" smtClean="0"/>
              <a:t>відкрили кредитування </a:t>
            </a:r>
            <a:r>
              <a:rPr lang="uk-UA" sz="2000" dirty="0"/>
              <a:t>в Харкові, Миколаєві та Запоріжжі;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rgbClr val="0D8563"/>
                </a:solidFill>
              </a:rPr>
              <a:t>єдині</a:t>
            </a:r>
            <a:r>
              <a:rPr lang="uk-UA" sz="2000" dirty="0" smtClean="0">
                <a:solidFill>
                  <a:srgbClr val="0D8563"/>
                </a:solidFill>
              </a:rPr>
              <a:t> </a:t>
            </a:r>
            <a:r>
              <a:rPr lang="uk-UA" sz="2000" dirty="0" smtClean="0"/>
              <a:t>на ринку хто має регіональні програми відшкодування</a:t>
            </a:r>
            <a:endParaRPr lang="uk-UA" sz="2000" dirty="0"/>
          </a:p>
        </p:txBody>
      </p:sp>
      <p:graphicFrame>
        <p:nvGraphicFramePr>
          <p:cNvPr id="24" name="Діагра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973289"/>
              </p:ext>
            </p:extLst>
          </p:nvPr>
        </p:nvGraphicFramePr>
        <p:xfrm>
          <a:off x="614149" y="3379221"/>
          <a:ext cx="6209732" cy="315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1528549" y="3930555"/>
            <a:ext cx="764275" cy="5186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1644849" y="4005196"/>
            <a:ext cx="6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63%</a:t>
            </a:r>
            <a:endParaRPr lang="uk-UA" dirty="0"/>
          </a:p>
        </p:txBody>
      </p:sp>
      <p:sp>
        <p:nvSpPr>
          <p:cNvPr id="26" name="Овал 25"/>
          <p:cNvSpPr/>
          <p:nvPr/>
        </p:nvSpPr>
        <p:spPr>
          <a:xfrm>
            <a:off x="4696556" y="5326843"/>
            <a:ext cx="696584" cy="5208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4820457" y="5390707"/>
            <a:ext cx="60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10%</a:t>
            </a:r>
            <a:endParaRPr lang="uk-UA" dirty="0"/>
          </a:p>
        </p:txBody>
      </p:sp>
      <p:sp>
        <p:nvSpPr>
          <p:cNvPr id="28" name="Овал 27"/>
          <p:cNvSpPr/>
          <p:nvPr/>
        </p:nvSpPr>
        <p:spPr>
          <a:xfrm>
            <a:off x="6183485" y="5423563"/>
            <a:ext cx="764275" cy="5186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TextBox 28"/>
          <p:cNvSpPr txBox="1"/>
          <p:nvPr/>
        </p:nvSpPr>
        <p:spPr>
          <a:xfrm>
            <a:off x="6355413" y="5511509"/>
            <a:ext cx="6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9%</a:t>
            </a:r>
            <a:endParaRPr lang="uk-UA" dirty="0"/>
          </a:p>
        </p:txBody>
      </p:sp>
      <p:sp>
        <p:nvSpPr>
          <p:cNvPr id="18" name="Прямоугольник 7"/>
          <p:cNvSpPr/>
          <p:nvPr/>
        </p:nvSpPr>
        <p:spPr>
          <a:xfrm>
            <a:off x="9265920" y="-6106"/>
            <a:ext cx="2926080" cy="590204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987"/>
            <a:ext cx="5791200" cy="22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6427" y="1887460"/>
            <a:ext cx="64555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14C33"/>
                </a:solidFill>
              </a:rPr>
              <a:t>З початку старту програми видано:</a:t>
            </a:r>
          </a:p>
          <a:p>
            <a:pPr algn="ctr"/>
            <a:r>
              <a:rPr lang="uk-UA" sz="3000" b="1" dirty="0" smtClean="0">
                <a:solidFill>
                  <a:srgbClr val="014C33"/>
                </a:solidFill>
              </a:rPr>
              <a:t>6 600 </a:t>
            </a:r>
            <a:r>
              <a:rPr lang="uk-UA" sz="2400" dirty="0" smtClean="0">
                <a:solidFill>
                  <a:srgbClr val="014C33"/>
                </a:solidFill>
              </a:rPr>
              <a:t>кредитів на майже </a:t>
            </a:r>
            <a:r>
              <a:rPr lang="uk-UA" sz="3000" b="1" dirty="0" smtClean="0">
                <a:solidFill>
                  <a:srgbClr val="014C33"/>
                </a:solidFill>
              </a:rPr>
              <a:t>10</a:t>
            </a:r>
            <a:r>
              <a:rPr lang="uk-UA" sz="2400" dirty="0" smtClean="0">
                <a:solidFill>
                  <a:srgbClr val="014C33"/>
                </a:solidFill>
              </a:rPr>
              <a:t> млрд. грн., з них</a:t>
            </a:r>
          </a:p>
          <a:p>
            <a:pPr algn="ctr"/>
            <a:r>
              <a:rPr lang="uk-UA" sz="2400" dirty="0" smtClean="0">
                <a:solidFill>
                  <a:srgbClr val="014C33"/>
                </a:solidFill>
              </a:rPr>
              <a:t>Ощадбанком видано </a:t>
            </a:r>
          </a:p>
          <a:p>
            <a:pPr algn="ctr"/>
            <a:r>
              <a:rPr lang="uk-UA" sz="3000" b="1" dirty="0" smtClean="0">
                <a:solidFill>
                  <a:srgbClr val="014C33"/>
                </a:solidFill>
              </a:rPr>
              <a:t>3 000 </a:t>
            </a:r>
            <a:r>
              <a:rPr lang="uk-UA" sz="2400" dirty="0" smtClean="0">
                <a:solidFill>
                  <a:srgbClr val="014C33"/>
                </a:solidFill>
              </a:rPr>
              <a:t>кредитів на </a:t>
            </a:r>
            <a:r>
              <a:rPr lang="uk-UA" sz="3000" b="1" dirty="0" smtClean="0">
                <a:solidFill>
                  <a:srgbClr val="014C33"/>
                </a:solidFill>
              </a:rPr>
              <a:t>4,6 </a:t>
            </a:r>
            <a:r>
              <a:rPr lang="uk-UA" sz="2400" dirty="0" smtClean="0">
                <a:solidFill>
                  <a:srgbClr val="014C33"/>
                </a:solidFill>
              </a:rPr>
              <a:t>млрд. грн.</a:t>
            </a:r>
          </a:p>
          <a:p>
            <a:endParaRPr lang="uk-UA" dirty="0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0" y="0"/>
            <a:ext cx="11655188" cy="750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" name="Прямоугольник 7"/>
          <p:cNvSpPr/>
          <p:nvPr/>
        </p:nvSpPr>
        <p:spPr>
          <a:xfrm>
            <a:off x="9265920" y="0"/>
            <a:ext cx="2926080" cy="750203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283447" y="189233"/>
            <a:ext cx="960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Чому Ощадбанк?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83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3739488" y="590205"/>
            <a:ext cx="8478588" cy="62677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13</a:t>
            </a:fld>
            <a:endParaRPr lang="uk-UA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0" y="-37751"/>
            <a:ext cx="12192000" cy="750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283447" y="189233"/>
            <a:ext cx="960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Чому Ощадбанк?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2" name="Прямоугольник 7"/>
          <p:cNvSpPr/>
          <p:nvPr/>
        </p:nvSpPr>
        <p:spPr>
          <a:xfrm>
            <a:off x="9265920" y="1"/>
            <a:ext cx="2926080" cy="590204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r="17245"/>
          <a:stretch/>
        </p:blipFill>
        <p:spPr>
          <a:xfrm>
            <a:off x="-342975" y="834701"/>
            <a:ext cx="8089299" cy="6023299"/>
          </a:xfrm>
          <a:prstGeom prst="rect">
            <a:avLst/>
          </a:prstGeom>
        </p:spPr>
      </p:pic>
      <p:sp>
        <p:nvSpPr>
          <p:cNvPr id="16" name="Місце для вмісту 2"/>
          <p:cNvSpPr txBox="1">
            <a:spLocks/>
          </p:cNvSpPr>
          <p:nvPr/>
        </p:nvSpPr>
        <p:spPr>
          <a:xfrm>
            <a:off x="5482659" y="779437"/>
            <a:ext cx="6735417" cy="5125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 серед 50 провідних банків України з 2016 року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Кращий іпотечний банк України 2020 року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 </a:t>
            </a:r>
            <a:r>
              <a:rPr lang="uk-U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ринку іпотечних послуг </a:t>
            </a:r>
            <a:endParaRPr lang="uk-UA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Перший 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 найбільших банків відновив іпотечне кредитування від часу повномасштабного вторгнення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2023 рік видав іпотечних кредитів на 4,1 млрд </a:t>
            </a:r>
            <a:r>
              <a:rPr lang="uk-U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дію програми видав 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 3 000 кредитів на суму 4,6 млрд. грн. та </a:t>
            </a:r>
            <a:r>
              <a:rPr lang="uk-U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займає перше місце серед учасників, з долею 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44 %</a:t>
            </a:r>
            <a:endParaRPr lang="uk-UA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року 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 10 0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українців отримали кредит в Ощадбанку на придбання власного </a:t>
            </a:r>
            <a:r>
              <a:rPr lang="uk-UA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житла</a:t>
            </a:r>
            <a:endParaRPr lang="uk-UA" sz="1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590205"/>
            <a:ext cx="12218076" cy="6267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14</a:t>
            </a:fld>
            <a:endParaRPr lang="uk-UA"/>
          </a:p>
        </p:txBody>
      </p:sp>
      <p:sp>
        <p:nvSpPr>
          <p:cNvPr id="9" name="Прямоугольник 18"/>
          <p:cNvSpPr/>
          <p:nvPr/>
        </p:nvSpPr>
        <p:spPr>
          <a:xfrm>
            <a:off x="0" y="711972"/>
            <a:ext cx="6438899" cy="2220150"/>
          </a:xfrm>
          <a:prstGeom prst="rect">
            <a:avLst/>
          </a:prstGeom>
          <a:solidFill>
            <a:srgbClr val="E8E1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8E113"/>
              </a:solidFill>
            </a:endParaRPr>
          </a:p>
        </p:txBody>
      </p:sp>
      <p:sp>
        <p:nvSpPr>
          <p:cNvPr id="11" name="Прямоугольник 1"/>
          <p:cNvSpPr/>
          <p:nvPr/>
        </p:nvSpPr>
        <p:spPr>
          <a:xfrm>
            <a:off x="6613400" y="2101125"/>
            <a:ext cx="4740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 залишились питання </a:t>
            </a:r>
          </a:p>
          <a:p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елефонуйте :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53" y="4021340"/>
            <a:ext cx="1173600" cy="1173600"/>
          </a:xfrm>
          <a:prstGeom prst="rect">
            <a:avLst/>
          </a:prstGeom>
        </p:spPr>
      </p:pic>
      <p:sp>
        <p:nvSpPr>
          <p:cNvPr id="13" name="Прямоугольник 10"/>
          <p:cNvSpPr/>
          <p:nvPr/>
        </p:nvSpPr>
        <p:spPr>
          <a:xfrm>
            <a:off x="249909" y="5312164"/>
            <a:ext cx="2434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Ознайомитись</a:t>
            </a:r>
            <a:r>
              <a:rPr lang="uk-U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продуктом детально </a:t>
            </a:r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1"/>
          <p:cNvSpPr/>
          <p:nvPr/>
        </p:nvSpPr>
        <p:spPr>
          <a:xfrm>
            <a:off x="2684478" y="5312164"/>
            <a:ext cx="3225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П</a:t>
            </a:r>
            <a:r>
              <a:rPr lang="uk-U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одати заявку </a:t>
            </a:r>
            <a:endParaRPr lang="uk-UA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uk-UA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ерез Дію </a:t>
            </a:r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98" y="4021340"/>
            <a:ext cx="1173600" cy="1173600"/>
          </a:xfrm>
          <a:prstGeom prst="rect">
            <a:avLst/>
          </a:prstGeom>
        </p:spPr>
      </p:pic>
      <p:sp>
        <p:nvSpPr>
          <p:cNvPr id="2" name="Округлений прямокутник 1"/>
          <p:cNvSpPr/>
          <p:nvPr/>
        </p:nvSpPr>
        <p:spPr>
          <a:xfrm>
            <a:off x="0" y="-37751"/>
            <a:ext cx="12192000" cy="750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283447" y="189233"/>
            <a:ext cx="960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Чому Ощадбанк?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2" name="Прямоугольник 7"/>
          <p:cNvSpPr/>
          <p:nvPr/>
        </p:nvSpPr>
        <p:spPr>
          <a:xfrm>
            <a:off x="9265920" y="1"/>
            <a:ext cx="2926080" cy="590204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94901" y="1172513"/>
            <a:ext cx="5813699" cy="1357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uk-UA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Дізнатись більше</a:t>
            </a:r>
          </a:p>
        </p:txBody>
      </p:sp>
      <p:graphicFrame>
        <p:nvGraphicFramePr>
          <p:cNvPr id="18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90676"/>
              </p:ext>
            </p:extLst>
          </p:nvPr>
        </p:nvGraphicFramePr>
        <p:xfrm>
          <a:off x="6408600" y="3522326"/>
          <a:ext cx="5283684" cy="225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1887"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Протасюк Євгенія (093 110 99 21)</a:t>
                      </a:r>
                      <a:endParaRPr lang="uk-UA" sz="2200" b="0" i="1" noProof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887">
                <a:tc>
                  <a:txBody>
                    <a:bodyPr/>
                    <a:lstStyle/>
                    <a:p>
                      <a:pPr algn="ctr"/>
                      <a:r>
                        <a:rPr lang="uk-UA" sz="2200" b="0" i="1" kern="1200" noProof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Тищук Максим (095 814 35 26)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887">
                <a:tc>
                  <a:txBody>
                    <a:bodyPr/>
                    <a:lstStyle/>
                    <a:p>
                      <a:endParaRPr lang="uk-UA" sz="2200" b="0" noProof="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480" y="6141070"/>
            <a:ext cx="1473520" cy="7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3686175"/>
            <a:ext cx="12192000" cy="3171825"/>
          </a:xfrm>
          <a:prstGeom prst="rect">
            <a:avLst/>
          </a:prstGeom>
          <a:solidFill>
            <a:srgbClr val="1A7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2</a:t>
            </a:fld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3062377" y="1897811"/>
            <a:ext cx="2553419" cy="705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85"/>
            <a:ext cx="5791200" cy="22098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303029" y="1622681"/>
            <a:ext cx="10642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1 жовтня банк є учасником урядової програми доступного іпотечного кредитування «єОселя»</a:t>
            </a:r>
            <a:r>
              <a:rPr lang="uk-UA" sz="3600" b="1" dirty="0" smtClean="0"/>
              <a:t> </a:t>
            </a:r>
          </a:p>
          <a:p>
            <a:pPr algn="ctr"/>
            <a:endParaRPr lang="uk-UA" sz="2400" b="1" dirty="0" smtClean="0">
              <a:solidFill>
                <a:srgbClr val="014C3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78" y="474164"/>
            <a:ext cx="1786129" cy="896848"/>
          </a:xfrm>
          <a:prstGeom prst="rect">
            <a:avLst/>
          </a:prstGeom>
        </p:spPr>
      </p:pic>
      <p:sp>
        <p:nvSpPr>
          <p:cNvPr id="10" name="Блок-схема: узел 20"/>
          <p:cNvSpPr>
            <a:spLocks noChangeAspect="1"/>
          </p:cNvSpPr>
          <p:nvPr/>
        </p:nvSpPr>
        <p:spPr>
          <a:xfrm>
            <a:off x="8226981" y="4830361"/>
            <a:ext cx="973348" cy="972000"/>
          </a:xfrm>
          <a:prstGeom prst="flowChartConnector">
            <a:avLst/>
          </a:prstGeom>
          <a:solidFill>
            <a:srgbClr val="E8E1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9"/>
          <p:cNvSpPr>
            <a:spLocks noChangeAspect="1"/>
          </p:cNvSpPr>
          <p:nvPr/>
        </p:nvSpPr>
        <p:spPr>
          <a:xfrm>
            <a:off x="2675828" y="4830361"/>
            <a:ext cx="973348" cy="972000"/>
          </a:xfrm>
          <a:prstGeom prst="flowChartConnector">
            <a:avLst/>
          </a:prstGeom>
          <a:solidFill>
            <a:srgbClr val="E8E1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8"/>
          <p:cNvSpPr>
            <a:spLocks noChangeAspect="1"/>
          </p:cNvSpPr>
          <p:nvPr/>
        </p:nvSpPr>
        <p:spPr>
          <a:xfrm>
            <a:off x="5389414" y="4816169"/>
            <a:ext cx="973348" cy="972000"/>
          </a:xfrm>
          <a:prstGeom prst="flowChartConnector">
            <a:avLst/>
          </a:prstGeom>
          <a:solidFill>
            <a:srgbClr val="E8E1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5"/>
          <p:cNvSpPr/>
          <p:nvPr/>
        </p:nvSpPr>
        <p:spPr>
          <a:xfrm>
            <a:off x="2478670" y="3895673"/>
            <a:ext cx="72004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Програма </a:t>
            </a:r>
            <a:r>
              <a:rPr lang="uk-UA" sz="4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реалізується:</a:t>
            </a:r>
          </a:p>
        </p:txBody>
      </p:sp>
      <p:sp>
        <p:nvSpPr>
          <p:cNvPr id="14" name="Прямоугольник 1"/>
          <p:cNvSpPr/>
          <p:nvPr/>
        </p:nvSpPr>
        <p:spPr>
          <a:xfrm>
            <a:off x="2050500" y="5862792"/>
            <a:ext cx="22885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Мінцифри</a:t>
            </a:r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3"/>
          <p:cNvSpPr/>
          <p:nvPr/>
        </p:nvSpPr>
        <p:spPr>
          <a:xfrm>
            <a:off x="7808677" y="5881077"/>
            <a:ext cx="18776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Укрфінжитло</a:t>
            </a:r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5"/>
          <p:cNvSpPr/>
          <p:nvPr/>
        </p:nvSpPr>
        <p:spPr>
          <a:xfrm>
            <a:off x="4905446" y="5897612"/>
            <a:ext cx="213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Міністерством </a:t>
            </a:r>
          </a:p>
          <a:p>
            <a:pPr algn="ctr"/>
            <a:r>
              <a:rPr lang="uk-UA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76" y="4966774"/>
            <a:ext cx="720000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4931" b="-6336"/>
          <a:stretch/>
        </p:blipFill>
        <p:spPr>
          <a:xfrm>
            <a:off x="2829099" y="4970442"/>
            <a:ext cx="776102" cy="72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11" y="4935749"/>
            <a:ext cx="785379" cy="7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3</a:t>
            </a:fld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3062377" y="1897811"/>
            <a:ext cx="2553419" cy="705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5"/>
          <p:cNvSpPr/>
          <p:nvPr/>
        </p:nvSpPr>
        <p:spPr>
          <a:xfrm>
            <a:off x="4905446" y="5897612"/>
            <a:ext cx="213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Міністерством </a:t>
            </a:r>
          </a:p>
          <a:p>
            <a:pPr algn="ctr"/>
            <a:r>
              <a:rPr lang="uk-UA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25967" y="-15919"/>
            <a:ext cx="12174688" cy="1060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344549" y="26054"/>
            <a:ext cx="10852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Програму створено спеціально </a:t>
            </a:r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для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підтримки </a:t>
            </a: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українців щодо </a:t>
            </a:r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забезпечення житлом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23" name="Прямоугольник 6"/>
          <p:cNvSpPr/>
          <p:nvPr/>
        </p:nvSpPr>
        <p:spPr>
          <a:xfrm>
            <a:off x="505101" y="2358772"/>
            <a:ext cx="2191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+ компенсація 4% від Укрфінжитла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1"/>
          <p:cNvSpPr/>
          <p:nvPr/>
        </p:nvSpPr>
        <p:spPr>
          <a:xfrm>
            <a:off x="435782" y="1532230"/>
            <a:ext cx="19479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uk-UA" sz="2800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r>
              <a:rPr lang="uk-UA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річних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2838446" y="1115314"/>
            <a:ext cx="9336241" cy="2623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01.10.2022р </a:t>
            </a:r>
          </a:p>
          <a:p>
            <a:endParaRPr lang="uk-UA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b="1" dirty="0">
                <a:latin typeface="Futura PT Book"/>
                <a:cs typeface="Arial" panose="020B0604020202020204" pitchFamily="34" charset="0"/>
              </a:rPr>
              <a:t>військовослужбовці</a:t>
            </a:r>
            <a:r>
              <a:rPr lang="uk-UA" dirty="0">
                <a:latin typeface="Futura PT Book"/>
                <a:cs typeface="Arial" panose="020B0604020202020204" pitchFamily="34" charset="0"/>
              </a:rPr>
              <a:t> ЗСУ за контрактом, </a:t>
            </a:r>
            <a:r>
              <a:rPr lang="uk-UA" b="1" dirty="0">
                <a:latin typeface="Futura PT Book"/>
                <a:cs typeface="Arial" panose="020B0604020202020204" pitchFamily="34" charset="0"/>
              </a:rPr>
              <a:t>правоохоронці та члени їх сімей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b="1" dirty="0">
                <a:latin typeface="Futura PT Book"/>
                <a:cs typeface="Arial" panose="020B0604020202020204" pitchFamily="34" charset="0"/>
              </a:rPr>
              <a:t>медичні працівники </a:t>
            </a:r>
            <a:r>
              <a:rPr lang="uk-UA" dirty="0">
                <a:latin typeface="Futura PT Book"/>
                <a:cs typeface="Arial" panose="020B0604020202020204" pitchFamily="34" charset="0"/>
              </a:rPr>
              <a:t>закладів державної або комунальної форм власності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b="1" dirty="0">
                <a:latin typeface="Futura PT Book"/>
                <a:cs typeface="Arial" panose="020B0604020202020204" pitchFamily="34" charset="0"/>
              </a:rPr>
              <a:t>педагогічні працівники </a:t>
            </a:r>
            <a:r>
              <a:rPr lang="uk-UA" dirty="0">
                <a:latin typeface="Futura PT Book"/>
                <a:cs typeface="Arial" panose="020B0604020202020204" pitchFamily="34" charset="0"/>
              </a:rPr>
              <a:t>закладів державної або комунальної власності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b="1" dirty="0">
                <a:latin typeface="Futura PT Book"/>
                <a:cs typeface="Arial" panose="020B0604020202020204" pitchFamily="34" charset="0"/>
              </a:rPr>
              <a:t>науковці </a:t>
            </a:r>
            <a:r>
              <a:rPr lang="uk-UA" dirty="0">
                <a:latin typeface="Futura PT Book"/>
                <a:cs typeface="Arial" panose="020B0604020202020204" pitchFamily="34" charset="0"/>
              </a:rPr>
              <a:t>(науково-педагогічні працівники) закладів державної або комунальної </a:t>
            </a:r>
            <a:r>
              <a:rPr lang="uk-UA" dirty="0" smtClean="0">
                <a:latin typeface="Futura PT Book"/>
                <a:cs typeface="Arial" panose="020B0604020202020204" pitchFamily="34" charset="0"/>
              </a:rPr>
              <a:t>власності</a:t>
            </a:r>
            <a:endParaRPr lang="en-US" dirty="0" smtClean="0">
              <a:latin typeface="Futura PT Book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28"/>
          <p:cNvGrpSpPr>
            <a:grpSpLocks noChangeAspect="1"/>
          </p:cNvGrpSpPr>
          <p:nvPr/>
        </p:nvGrpSpPr>
        <p:grpSpPr>
          <a:xfrm>
            <a:off x="362952" y="4137257"/>
            <a:ext cx="2006971" cy="2253430"/>
            <a:chOff x="546356" y="1600200"/>
            <a:chExt cx="3685168" cy="413771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56" y="1600200"/>
              <a:ext cx="3128998" cy="404338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6" y="4046394"/>
              <a:ext cx="1691518" cy="16915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5" name="Прямокутник 34"/>
          <p:cNvSpPr/>
          <p:nvPr/>
        </p:nvSpPr>
        <p:spPr>
          <a:xfrm>
            <a:off x="2838447" y="3653857"/>
            <a:ext cx="9336241" cy="2977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Вимоги до житла (предмету іпотеки):</a:t>
            </a:r>
          </a:p>
          <a:p>
            <a:endParaRPr lang="uk-UA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b="1" dirty="0" smtClean="0">
                <a:latin typeface="Futura PT Book"/>
                <a:cs typeface="Arial" panose="020B0604020202020204" pitchFamily="34" charset="0"/>
              </a:rPr>
              <a:t>квартира/житловий будинок </a:t>
            </a:r>
            <a:r>
              <a:rPr lang="uk-UA" dirty="0" smtClean="0">
                <a:latin typeface="Futura PT Book"/>
                <a:cs typeface="Arial" panose="020B0604020202020204" pitchFamily="34" charset="0"/>
              </a:rPr>
              <a:t>(10 років від введення в експлуатацію для м. Києва або обласних центрів)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b="1" dirty="0" smtClean="0">
                <a:latin typeface="Futura PT Book"/>
                <a:cs typeface="Arial" panose="020B0604020202020204" pitchFamily="34" charset="0"/>
              </a:rPr>
              <a:t>нормативна площа не більше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uk-UA" b="1" dirty="0" smtClean="0">
                <a:latin typeface="Futura PT Book"/>
                <a:cs typeface="Arial" panose="020B0604020202020204" pitchFamily="34" charset="0"/>
              </a:rPr>
              <a:t>     - 52,5 м  для квартири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latin typeface="Futura PT Book"/>
                <a:cs typeface="Arial" panose="020B0604020202020204" pitchFamily="34" charset="0"/>
              </a:rPr>
              <a:t>     - 62,5 м  для </a:t>
            </a:r>
            <a:r>
              <a:rPr lang="ru-RU" b="1" dirty="0" err="1" smtClean="0">
                <a:latin typeface="Futura PT Book"/>
                <a:cs typeface="Arial" panose="020B0604020202020204" pitchFamily="34" charset="0"/>
              </a:rPr>
              <a:t>житлового</a:t>
            </a:r>
            <a:r>
              <a:rPr lang="ru-RU" b="1" dirty="0" smtClean="0">
                <a:latin typeface="Futura PT Book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Futura PT Book"/>
                <a:cs typeface="Arial" panose="020B0604020202020204" pitchFamily="34" charset="0"/>
              </a:rPr>
              <a:t>будинку</a:t>
            </a:r>
            <a:endParaRPr lang="ru-RU" b="1" dirty="0" smtClean="0">
              <a:latin typeface="Futura PT Book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latin typeface="Futura PT Book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Futura PT Book"/>
                <a:cs typeface="Arial" panose="020B0604020202020204" pitchFamily="34" charset="0"/>
              </a:rPr>
              <a:t>   </a:t>
            </a:r>
            <a:r>
              <a:rPr lang="uk-UA" b="1" dirty="0" smtClean="0">
                <a:latin typeface="Futura PT Book"/>
                <a:cs typeface="Arial" panose="020B0604020202020204" pitchFamily="34" charset="0"/>
              </a:rPr>
              <a:t>для однієї особи  та додатково 21 м  на кожного наступного члена сім’ї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b="1" dirty="0" smtClean="0">
                <a:latin typeface="Futura PT Book"/>
                <a:cs typeface="Arial" panose="020B0604020202020204" pitchFamily="34" charset="0"/>
              </a:rPr>
              <a:t>житло підлягає обов'язковому страхуванню</a:t>
            </a:r>
            <a:endParaRPr lang="uk-UA" b="1" dirty="0" smtClean="0">
              <a:solidFill>
                <a:schemeClr val="bg1"/>
              </a:solidFill>
              <a:latin typeface="Futura PT Book"/>
              <a:cs typeface="Arial" panose="020B0604020202020204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847102" y="1115314"/>
            <a:ext cx="9353553" cy="5057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2916875" y="1105900"/>
            <a:ext cx="433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 01.10.2022 року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кутник 35"/>
          <p:cNvSpPr/>
          <p:nvPr/>
        </p:nvSpPr>
        <p:spPr>
          <a:xfrm>
            <a:off x="2850782" y="3658577"/>
            <a:ext cx="9353553" cy="5057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Вимоги до житла (предмету іпотеки):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7"/>
          <p:cNvSpPr/>
          <p:nvPr/>
        </p:nvSpPr>
        <p:spPr>
          <a:xfrm>
            <a:off x="9274575" y="-32199"/>
            <a:ext cx="2926080" cy="590204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9524" y="5128202"/>
            <a:ext cx="25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2</a:t>
            </a:r>
            <a:endParaRPr lang="uk-UA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59524" y="5465912"/>
            <a:ext cx="25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2</a:t>
            </a:r>
            <a:endParaRPr lang="uk-UA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82404" y="5875554"/>
            <a:ext cx="25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2</a:t>
            </a:r>
            <a:endParaRPr lang="uk-UA" sz="1200" b="1" dirty="0"/>
          </a:p>
        </p:txBody>
      </p:sp>
    </p:spTree>
    <p:extLst>
      <p:ext uri="{BB962C8B-B14F-4D97-AF65-F5344CB8AC3E}">
        <p14:creationId xmlns:p14="http://schemas.microsoft.com/office/powerpoint/2010/main" val="30809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4</a:t>
            </a:fld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3062377" y="1897811"/>
            <a:ext cx="2553419" cy="705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5"/>
          <p:cNvSpPr/>
          <p:nvPr/>
        </p:nvSpPr>
        <p:spPr>
          <a:xfrm>
            <a:off x="4905446" y="5897612"/>
            <a:ext cx="213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Міністерством </a:t>
            </a:r>
          </a:p>
          <a:p>
            <a:pPr algn="ctr"/>
            <a:r>
              <a:rPr lang="uk-UA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0" y="-6457"/>
            <a:ext cx="12192000" cy="968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308809" y="20355"/>
            <a:ext cx="11190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Програму створено спеціально для </a:t>
            </a:r>
            <a:endParaRPr lang="uk-UA" sz="2800" dirty="0" smtClean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підтримки </a:t>
            </a: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українців щодо забезпеченням житлом </a:t>
            </a:r>
          </a:p>
        </p:txBody>
      </p:sp>
      <p:grpSp>
        <p:nvGrpSpPr>
          <p:cNvPr id="32" name="Группа 28"/>
          <p:cNvGrpSpPr>
            <a:grpSpLocks noChangeAspect="1"/>
          </p:cNvGrpSpPr>
          <p:nvPr/>
        </p:nvGrpSpPr>
        <p:grpSpPr>
          <a:xfrm>
            <a:off x="362952" y="4137257"/>
            <a:ext cx="2006971" cy="2253430"/>
            <a:chOff x="546356" y="1600200"/>
            <a:chExt cx="3685168" cy="413771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56" y="1600200"/>
              <a:ext cx="3128998" cy="404338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6" y="4046394"/>
              <a:ext cx="1691518" cy="169151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Прямоугольник 1"/>
          <p:cNvSpPr/>
          <p:nvPr/>
        </p:nvSpPr>
        <p:spPr>
          <a:xfrm>
            <a:off x="362952" y="1897811"/>
            <a:ext cx="208582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000" dirty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lang="uk-UA" sz="2800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r>
              <a:rPr lang="uk-UA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річних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2663686" y="1134973"/>
            <a:ext cx="9458739" cy="2654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01.08.2023 - розширення програми для всіх громадян (масова іпотека)</a:t>
            </a:r>
          </a:p>
          <a:p>
            <a:endParaRPr lang="uk-U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700" b="1" dirty="0" smtClean="0">
                <a:latin typeface="Futura PT Book"/>
              </a:rPr>
              <a:t>ветерани </a:t>
            </a:r>
            <a:r>
              <a:rPr lang="uk-UA" sz="1700" b="1" dirty="0">
                <a:latin typeface="Futura PT Book"/>
              </a:rPr>
              <a:t>війни та члени їх сімей</a:t>
            </a:r>
            <a:r>
              <a:rPr lang="uk-UA" sz="1700" dirty="0">
                <a:latin typeface="Futura PT Book"/>
              </a:rPr>
              <a:t>, учасники бойових дій, особи з інвалідністю внаслідок війни, сім’ї загиблих (померлих) ветеранів війни, а також сім’ї загиблих (померлих) Захисників і Захисниць </a:t>
            </a:r>
            <a:r>
              <a:rPr lang="uk-UA" sz="1700" dirty="0" smtClean="0">
                <a:latin typeface="Futura PT Book"/>
              </a:rPr>
              <a:t>України*</a:t>
            </a:r>
            <a:endParaRPr lang="uk-UA" sz="1700" dirty="0">
              <a:latin typeface="Futura PT Book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700" b="1" dirty="0" smtClean="0">
                <a:latin typeface="Futura PT Book"/>
              </a:rPr>
              <a:t>внутрішньо </a:t>
            </a:r>
            <a:r>
              <a:rPr lang="uk-UA" sz="1700" b="1" dirty="0">
                <a:latin typeface="Futura PT Book"/>
              </a:rPr>
              <a:t>переміщені особи</a:t>
            </a:r>
            <a:endParaRPr lang="uk-UA" sz="1700" dirty="0">
              <a:latin typeface="Futura PT Book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700" b="1" dirty="0" smtClean="0">
                <a:latin typeface="Futura PT Book"/>
              </a:rPr>
              <a:t>інші </a:t>
            </a:r>
            <a:r>
              <a:rPr lang="uk-UA" sz="1700" b="1" dirty="0">
                <a:latin typeface="Futura PT Book"/>
              </a:rPr>
              <a:t>громадяни</a:t>
            </a:r>
            <a:r>
              <a:rPr lang="uk-UA" sz="1700" dirty="0">
                <a:latin typeface="Futura PT Book"/>
              </a:rPr>
              <a:t>, які не володіють житлом, або його площа менша ніж 52,5 м² + 21 м² на кожного наступного члена сім’ї </a:t>
            </a:r>
            <a:r>
              <a:rPr lang="uk-UA" sz="1700" dirty="0" smtClean="0">
                <a:latin typeface="Futura PT Book"/>
              </a:rPr>
              <a:t>додатково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uk-UA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2663686" y="3486331"/>
            <a:ext cx="9458739" cy="2993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uk-UA" sz="20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uk-UA" sz="1700" b="1" dirty="0" smtClean="0">
              <a:latin typeface="Futura PT Book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700" b="1" dirty="0" smtClean="0">
                <a:latin typeface="Futura PT Book"/>
                <a:cs typeface="Arial" panose="020B0604020202020204" pitchFamily="34" charset="0"/>
              </a:rPr>
              <a:t>квартира/житловий </a:t>
            </a:r>
            <a:r>
              <a:rPr lang="uk-UA" sz="1700" b="1" dirty="0">
                <a:latin typeface="Futura PT Book"/>
                <a:cs typeface="Arial" panose="020B0604020202020204" pitchFamily="34" charset="0"/>
              </a:rPr>
              <a:t>будинок, </a:t>
            </a:r>
            <a:r>
              <a:rPr lang="uk-UA" sz="1700" dirty="0" smtClean="0">
                <a:latin typeface="Futura PT Book"/>
                <a:cs typeface="Arial" panose="020B0604020202020204" pitchFamily="34" charset="0"/>
              </a:rPr>
              <a:t>прийняті в експлуатацію не раніше ніж за 3 роки до дати укладення договору іпотеки</a:t>
            </a:r>
            <a:r>
              <a:rPr lang="ru-RU" sz="1700" dirty="0" smtClean="0">
                <a:latin typeface="Futura PT Book"/>
                <a:cs typeface="Arial" panose="020B0604020202020204" pitchFamily="34" charset="0"/>
              </a:rPr>
              <a:t>.</a:t>
            </a:r>
            <a:endParaRPr lang="uk-UA" sz="1700" dirty="0" smtClean="0">
              <a:latin typeface="Futura PT Book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latin typeface="Futura PT Book"/>
                <a:cs typeface="Arial" panose="020B0604020202020204" pitchFamily="34" charset="0"/>
              </a:rPr>
              <a:t>нормативна </a:t>
            </a:r>
            <a:r>
              <a:rPr lang="ru-RU" sz="1700" b="1" dirty="0" err="1">
                <a:latin typeface="Futura PT Book"/>
                <a:cs typeface="Arial" panose="020B0604020202020204" pitchFamily="34" charset="0"/>
              </a:rPr>
              <a:t>площа</a:t>
            </a:r>
            <a:r>
              <a:rPr lang="ru-RU" sz="1700" b="1" dirty="0">
                <a:latin typeface="Futura PT Book"/>
                <a:cs typeface="Arial" panose="020B0604020202020204" pitchFamily="34" charset="0"/>
              </a:rPr>
              <a:t> не </a:t>
            </a:r>
            <a:r>
              <a:rPr lang="ru-RU" sz="1700" b="1" dirty="0" err="1">
                <a:latin typeface="Futura PT Book"/>
                <a:cs typeface="Arial" panose="020B0604020202020204" pitchFamily="34" charset="0"/>
              </a:rPr>
              <a:t>більше</a:t>
            </a:r>
            <a:r>
              <a:rPr lang="ru-RU" sz="1700" b="1" dirty="0">
                <a:latin typeface="Futura PT Book"/>
                <a:cs typeface="Arial" panose="020B0604020202020204" pitchFamily="34" charset="0"/>
              </a:rPr>
              <a:t> </a:t>
            </a:r>
            <a:endParaRPr lang="ru-RU" sz="1700" b="1" dirty="0" smtClean="0">
              <a:latin typeface="Futura PT Book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700" b="1" dirty="0">
                <a:latin typeface="Futura PT Book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latin typeface="Futura PT Book"/>
                <a:cs typeface="Arial" panose="020B0604020202020204" pitchFamily="34" charset="0"/>
              </a:rPr>
              <a:t>    </a:t>
            </a:r>
            <a:r>
              <a:rPr lang="ru-RU" sz="1700" b="1" dirty="0">
                <a:latin typeface="Futura PT Book"/>
                <a:cs typeface="Arial" panose="020B0604020202020204" pitchFamily="34" charset="0"/>
              </a:rPr>
              <a:t>- 52,5 </a:t>
            </a:r>
            <a:r>
              <a:rPr lang="ru-RU" sz="1700" b="1" dirty="0" smtClean="0">
                <a:latin typeface="Futura PT Book"/>
                <a:cs typeface="Arial" panose="020B0604020202020204" pitchFamily="34" charset="0"/>
              </a:rPr>
              <a:t>м  для </a:t>
            </a:r>
            <a:r>
              <a:rPr lang="ru-RU" sz="1700" b="1" dirty="0" err="1">
                <a:latin typeface="Futura PT Book"/>
                <a:cs typeface="Arial" panose="020B0604020202020204" pitchFamily="34" charset="0"/>
              </a:rPr>
              <a:t>квартири</a:t>
            </a:r>
            <a:r>
              <a:rPr lang="ru-RU" sz="1700" b="1" dirty="0">
                <a:latin typeface="Futura PT Book"/>
                <a:cs typeface="Arial" panose="020B0604020202020204" pitchFamily="34" charset="0"/>
              </a:rPr>
              <a:t> </a:t>
            </a:r>
            <a:endParaRPr lang="ru-RU" sz="1700" b="1" dirty="0" smtClean="0">
              <a:latin typeface="Futura PT Book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700" b="1" dirty="0">
                <a:latin typeface="Futura PT Book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latin typeface="Futura PT Book"/>
                <a:cs typeface="Arial" panose="020B0604020202020204" pitchFamily="34" charset="0"/>
              </a:rPr>
              <a:t>    - </a:t>
            </a:r>
            <a:r>
              <a:rPr lang="ru-RU" sz="1700" b="1" dirty="0">
                <a:latin typeface="Futura PT Book"/>
                <a:cs typeface="Arial" panose="020B0604020202020204" pitchFamily="34" charset="0"/>
              </a:rPr>
              <a:t>62,5 </a:t>
            </a:r>
            <a:r>
              <a:rPr lang="ru-RU" sz="1700" b="1" dirty="0" smtClean="0">
                <a:latin typeface="Futura PT Book"/>
                <a:cs typeface="Arial" panose="020B0604020202020204" pitchFamily="34" charset="0"/>
              </a:rPr>
              <a:t>м  для </a:t>
            </a:r>
            <a:r>
              <a:rPr lang="ru-RU" sz="1700" b="1" dirty="0" err="1">
                <a:latin typeface="Futura PT Book"/>
                <a:cs typeface="Arial" panose="020B0604020202020204" pitchFamily="34" charset="0"/>
              </a:rPr>
              <a:t>житлового</a:t>
            </a:r>
            <a:r>
              <a:rPr lang="ru-RU" sz="1700" b="1" dirty="0">
                <a:latin typeface="Futura PT Book"/>
                <a:cs typeface="Arial" panose="020B0604020202020204" pitchFamily="34" charset="0"/>
              </a:rPr>
              <a:t> </a:t>
            </a:r>
            <a:r>
              <a:rPr lang="ru-RU" sz="1700" b="1" dirty="0" err="1" smtClean="0">
                <a:latin typeface="Futura PT Book"/>
                <a:cs typeface="Arial" panose="020B0604020202020204" pitchFamily="34" charset="0"/>
              </a:rPr>
              <a:t>будинку</a:t>
            </a:r>
            <a:endParaRPr lang="ru-RU" sz="1700" b="1" dirty="0" smtClean="0">
              <a:latin typeface="Futura PT Book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700" b="1" dirty="0" smtClean="0">
                <a:latin typeface="Futura PT Book"/>
                <a:cs typeface="Arial" panose="020B0604020202020204" pitchFamily="34" charset="0"/>
              </a:rPr>
              <a:t>для </a:t>
            </a:r>
            <a:r>
              <a:rPr lang="ru-RU" sz="1700" b="1" dirty="0" err="1" smtClean="0">
                <a:latin typeface="Futura PT Book"/>
                <a:cs typeface="Arial" panose="020B0604020202020204" pitchFamily="34" charset="0"/>
              </a:rPr>
              <a:t>однієї</a:t>
            </a:r>
            <a:r>
              <a:rPr lang="ru-RU" sz="1700" b="1" dirty="0" smtClean="0">
                <a:latin typeface="Futura PT Book"/>
                <a:cs typeface="Arial" panose="020B0604020202020204" pitchFamily="34" charset="0"/>
              </a:rPr>
              <a:t> особи  та </a:t>
            </a:r>
            <a:r>
              <a:rPr lang="ru-RU" sz="1700" b="1" dirty="0" err="1" smtClean="0">
                <a:latin typeface="Futura PT Book"/>
                <a:cs typeface="Arial" panose="020B0604020202020204" pitchFamily="34" charset="0"/>
              </a:rPr>
              <a:t>додатково</a:t>
            </a:r>
            <a:r>
              <a:rPr lang="ru-RU" sz="1700" b="1" dirty="0" smtClean="0">
                <a:latin typeface="Futura PT Book"/>
                <a:cs typeface="Arial" panose="020B0604020202020204" pitchFamily="34" charset="0"/>
              </a:rPr>
              <a:t> 21 м  на кожного </a:t>
            </a:r>
            <a:r>
              <a:rPr lang="ru-RU" sz="1700" b="1" dirty="0" err="1" smtClean="0">
                <a:latin typeface="Futura PT Book"/>
                <a:cs typeface="Arial" panose="020B0604020202020204" pitchFamily="34" charset="0"/>
              </a:rPr>
              <a:t>наступного</a:t>
            </a:r>
            <a:r>
              <a:rPr lang="ru-RU" sz="1700" b="1" dirty="0" smtClean="0">
                <a:latin typeface="Futura PT Book"/>
                <a:cs typeface="Arial" panose="020B0604020202020204" pitchFamily="34" charset="0"/>
              </a:rPr>
              <a:t> члена </a:t>
            </a:r>
            <a:r>
              <a:rPr lang="ru-RU" sz="1700" b="1" dirty="0" err="1" smtClean="0">
                <a:latin typeface="Futura PT Book"/>
                <a:cs typeface="Arial" panose="020B0604020202020204" pitchFamily="34" charset="0"/>
              </a:rPr>
              <a:t>сім’ї</a:t>
            </a:r>
            <a:r>
              <a:rPr lang="ru-RU" sz="1700" b="1" dirty="0" smtClean="0">
                <a:latin typeface="Futura PT Book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700" b="1" dirty="0" smtClean="0">
                <a:latin typeface="Futura PT Book"/>
                <a:cs typeface="Arial" panose="020B0604020202020204" pitchFamily="34" charset="0"/>
              </a:rPr>
              <a:t>житло підлягає обов'язковому страхуванню</a:t>
            </a:r>
            <a:endParaRPr lang="uk-UA" sz="1700" b="1" dirty="0">
              <a:solidFill>
                <a:schemeClr val="bg1"/>
              </a:solidFill>
              <a:latin typeface="Futura PT Book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952" y="6538912"/>
            <a:ext cx="1011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* для цієї категорії вимоги до житла як для пільгової категорії клієнтів</a:t>
            </a:r>
            <a:endParaRPr lang="uk-UA" i="1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2663686" y="1091345"/>
            <a:ext cx="9458739" cy="5057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2738090" y="1103896"/>
            <a:ext cx="433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 01.08.2023 року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2663686" y="3562259"/>
            <a:ext cx="9458739" cy="5057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Вимоги до житла (предмету іпотеки):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7"/>
          <p:cNvSpPr/>
          <p:nvPr/>
        </p:nvSpPr>
        <p:spPr>
          <a:xfrm>
            <a:off x="9265920" y="-9535"/>
            <a:ext cx="2926080" cy="590204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7985" y="5068634"/>
            <a:ext cx="25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2</a:t>
            </a:r>
            <a:endParaRPr lang="uk-UA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17985" y="5406598"/>
            <a:ext cx="25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2</a:t>
            </a:r>
            <a:endParaRPr lang="uk-UA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06973" y="5680246"/>
            <a:ext cx="25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2</a:t>
            </a:r>
            <a:endParaRPr lang="uk-UA" sz="1200" b="1" dirty="0"/>
          </a:p>
        </p:txBody>
      </p:sp>
    </p:spTree>
    <p:extLst>
      <p:ext uri="{BB962C8B-B14F-4D97-AF65-F5344CB8AC3E}">
        <p14:creationId xmlns:p14="http://schemas.microsoft.com/office/powerpoint/2010/main" val="14934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5</a:t>
            </a:fld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3062377" y="1897811"/>
            <a:ext cx="2553419" cy="705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5"/>
          <p:cNvSpPr/>
          <p:nvPr/>
        </p:nvSpPr>
        <p:spPr>
          <a:xfrm>
            <a:off x="4905446" y="5897612"/>
            <a:ext cx="21308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Міністерством </a:t>
            </a:r>
          </a:p>
          <a:p>
            <a:pPr algn="ctr"/>
            <a:r>
              <a:rPr lang="uk-UA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економіки</a:t>
            </a:r>
            <a:endParaRPr lang="uk-U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0" y="0"/>
            <a:ext cx="10481480" cy="611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Гранична вартість 1 м </a:t>
            </a:r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площі  </a:t>
            </a:r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</a:rPr>
              <a:t>житла</a:t>
            </a:r>
          </a:p>
        </p:txBody>
      </p:sp>
      <p:sp>
        <p:nvSpPr>
          <p:cNvPr id="23" name="Прямоугольник 7"/>
          <p:cNvSpPr/>
          <p:nvPr/>
        </p:nvSpPr>
        <p:spPr>
          <a:xfrm>
            <a:off x="9265920" y="10609"/>
            <a:ext cx="2926080" cy="590204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4362" y="-10610"/>
            <a:ext cx="317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2</a:t>
            </a:r>
            <a:endParaRPr lang="uk-UA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99" y="622032"/>
            <a:ext cx="9539785" cy="62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98853" y="986448"/>
            <a:ext cx="3715764" cy="479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6</a:t>
            </a:fld>
            <a:endParaRPr lang="uk-UA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0" y="-3950"/>
            <a:ext cx="12192000" cy="750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113558" y="66984"/>
            <a:ext cx="960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Гранична вартість 1 м  площі  житла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87810798"/>
              </p:ext>
            </p:extLst>
          </p:nvPr>
        </p:nvGraphicFramePr>
        <p:xfrm>
          <a:off x="3814617" y="6731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28487" y="1980859"/>
            <a:ext cx="1501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1м</a:t>
            </a:r>
            <a:endParaRPr lang="uk-UA" sz="3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4173" y="1901297"/>
            <a:ext cx="28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1374" y="1842059"/>
            <a:ext cx="5322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5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2149" y="4317572"/>
            <a:ext cx="15012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1м</a:t>
            </a:r>
            <a:endParaRPr lang="uk-UA" sz="3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24274" y="4239287"/>
            <a:ext cx="28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3942" y="4240628"/>
            <a:ext cx="122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,75</a:t>
            </a:r>
            <a:endParaRPr lang="uk-UA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722" y="1363338"/>
            <a:ext cx="3346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Наказом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Міністерства розвитку громад, територій та інфраструктури України від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28.01.2024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р. № </a:t>
            </a:r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algn="ctr"/>
            <a:endParaRPr lang="uk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затверджено показники опосередкованої вартості спорудження житла за регіонами України 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614149" y="5814532"/>
            <a:ext cx="10739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 перевищення граничної вартості 1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  житла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покривається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рахунок першого внеску!</a:t>
            </a:r>
          </a:p>
        </p:txBody>
      </p:sp>
      <p:sp>
        <p:nvSpPr>
          <p:cNvPr id="28" name="Множення 27"/>
          <p:cNvSpPr/>
          <p:nvPr/>
        </p:nvSpPr>
        <p:spPr>
          <a:xfrm>
            <a:off x="4528502" y="4431796"/>
            <a:ext cx="272182" cy="353646"/>
          </a:xfrm>
          <a:prstGeom prst="mathMultipl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Прямоугольник 7"/>
          <p:cNvSpPr/>
          <p:nvPr/>
        </p:nvSpPr>
        <p:spPr>
          <a:xfrm>
            <a:off x="9265920" y="0"/>
            <a:ext cx="2926080" cy="590204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Множення 30"/>
          <p:cNvSpPr/>
          <p:nvPr/>
        </p:nvSpPr>
        <p:spPr>
          <a:xfrm>
            <a:off x="4738859" y="2127459"/>
            <a:ext cx="272182" cy="353646"/>
          </a:xfrm>
          <a:prstGeom prst="mathMultiply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3108" y="-25048"/>
            <a:ext cx="25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2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07128" y="5761324"/>
            <a:ext cx="25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uk-UA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/>
          <p:nvPr/>
        </p:nvSpPr>
        <p:spPr>
          <a:xfrm>
            <a:off x="122830" y="939437"/>
            <a:ext cx="6867980" cy="5782038"/>
          </a:xfrm>
          <a:prstGeom prst="rect">
            <a:avLst/>
          </a:prstGeom>
          <a:ln w="412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7</a:t>
            </a:fld>
            <a:endParaRPr lang="uk-UA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0" y="-20190"/>
            <a:ext cx="12192000" cy="750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283447" y="189233"/>
            <a:ext cx="960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Умови кредиту</a:t>
            </a:r>
            <a:endParaRPr lang="uk-UA" sz="28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487" y="571607"/>
            <a:ext cx="12555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dirty="0" smtClean="0">
                <a:solidFill>
                  <a:schemeClr val="bg1"/>
                </a:solidFill>
              </a:rPr>
              <a:t>%</a:t>
            </a:r>
            <a:endParaRPr lang="uk-UA" sz="15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Умный дом – Бесплатные иконки: коммуник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78" y="1146413"/>
            <a:ext cx="4876800" cy="52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11130" y="997189"/>
            <a:ext cx="532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3 % для окремих категорій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6352" y="1760310"/>
            <a:ext cx="532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7 % для масової іпотеки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447" y="2079082"/>
            <a:ext cx="643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_ _ _ _ _ _ _ _ _ _ _ _ _  _ _ _ _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Stunde PNG Designs für T-Shirt &amp; Mer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7" y="2677806"/>
            <a:ext cx="2073085" cy="207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1109" y="4256818"/>
            <a:ext cx="643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_ _ _ _ _ _ _ _ _ _ _ _ _  _ _ _ _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2699" y="3119689"/>
            <a:ext cx="4215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>
                <a:solidFill>
                  <a:schemeClr val="bg1"/>
                </a:solidFill>
              </a:rPr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трок кредитування до 20 років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3D Наличные деньги и монеты в PNG,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9" y="4977168"/>
            <a:ext cx="2959874" cy="19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60949" y="5125874"/>
            <a:ext cx="4439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 smtClean="0">
                <a:solidFill>
                  <a:schemeClr val="bg1"/>
                </a:solidFill>
              </a:rPr>
              <a:t>початковий внесок </a:t>
            </a:r>
          </a:p>
          <a:p>
            <a:pPr algn="r"/>
            <a:r>
              <a:rPr lang="uk-UA" sz="3200" b="1" dirty="0" smtClean="0">
                <a:solidFill>
                  <a:schemeClr val="bg1"/>
                </a:solidFill>
              </a:rPr>
              <a:t>від 20%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7"/>
          <p:cNvSpPr/>
          <p:nvPr/>
        </p:nvSpPr>
        <p:spPr>
          <a:xfrm>
            <a:off x="9265920" y="0"/>
            <a:ext cx="2926080" cy="590204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8</a:t>
            </a:fld>
            <a:endParaRPr lang="uk-UA"/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0" y="0"/>
            <a:ext cx="12192000" cy="7502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283447" y="189233"/>
            <a:ext cx="9600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ЯК СКОРИСТАТИСЯ?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1130" y="997189"/>
            <a:ext cx="532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3 % для окремих категорій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3" y="1025554"/>
            <a:ext cx="3681883" cy="55363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3" name="Виноска зі стрілкою вправо 52"/>
          <p:cNvSpPr/>
          <p:nvPr/>
        </p:nvSpPr>
        <p:spPr>
          <a:xfrm rot="5400000">
            <a:off x="7776827" y="-1141132"/>
            <a:ext cx="1437803" cy="5909483"/>
          </a:xfrm>
          <a:prstGeom prst="rightArrowCallou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ик 1"/>
          <p:cNvSpPr/>
          <p:nvPr/>
        </p:nvSpPr>
        <p:spPr>
          <a:xfrm>
            <a:off x="6181914" y="1066865"/>
            <a:ext cx="47187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подайте заявку </a:t>
            </a: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в ДІЇ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оберіть Ощадбанк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Виноска зі стрілкою вправо 57"/>
          <p:cNvSpPr/>
          <p:nvPr/>
        </p:nvSpPr>
        <p:spPr>
          <a:xfrm rot="5400000">
            <a:off x="7820338" y="253160"/>
            <a:ext cx="1350782" cy="5909483"/>
          </a:xfrm>
          <a:prstGeom prst="rightArrowCallou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Виноска зі стрілкою вправо 59"/>
          <p:cNvSpPr/>
          <p:nvPr/>
        </p:nvSpPr>
        <p:spPr>
          <a:xfrm rot="5400000">
            <a:off x="7867444" y="1580696"/>
            <a:ext cx="1352107" cy="5909483"/>
          </a:xfrm>
          <a:prstGeom prst="rightArrowCallou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Виноска зі стрілкою вправо 60"/>
          <p:cNvSpPr/>
          <p:nvPr/>
        </p:nvSpPr>
        <p:spPr>
          <a:xfrm rot="5400000">
            <a:off x="7831842" y="3011742"/>
            <a:ext cx="1509984" cy="5909483"/>
          </a:xfrm>
          <a:prstGeom prst="rightArrowCallou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1"/>
          <p:cNvSpPr/>
          <p:nvPr/>
        </p:nvSpPr>
        <p:spPr>
          <a:xfrm>
            <a:off x="6136361" y="2489376"/>
            <a:ext cx="47187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отримайте відповідь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протягом 1 хвилини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1"/>
          <p:cNvSpPr/>
          <p:nvPr/>
        </p:nvSpPr>
        <p:spPr>
          <a:xfrm>
            <a:off x="7057469" y="3978537"/>
            <a:ext cx="47187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cs typeface="Arial" panose="020B0604020202020204" pitchFamily="34" charset="0"/>
              </a:rPr>
              <a:t>оберіть житло</a:t>
            </a:r>
            <a:endParaRPr lang="uk-UA" sz="30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1"/>
          <p:cNvSpPr/>
          <p:nvPr/>
        </p:nvSpPr>
        <p:spPr>
          <a:xfrm>
            <a:off x="5632093" y="5149130"/>
            <a:ext cx="58183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подайте документи та укладіть угоду в Ощадбанку</a:t>
            </a:r>
            <a:endParaRPr kumimoji="0" lang="uk-UA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7"/>
          <p:cNvSpPr/>
          <p:nvPr/>
        </p:nvSpPr>
        <p:spPr>
          <a:xfrm>
            <a:off x="9265920" y="1"/>
            <a:ext cx="2926080" cy="590204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FE74-54D4-46A1-BB34-8A577D7A2F13}" type="slidenum">
              <a:rPr lang="uk-UA" smtClean="0"/>
              <a:t>9</a:t>
            </a:fld>
            <a:endParaRPr lang="uk-UA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0" y="0"/>
            <a:ext cx="10715946" cy="698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Перелік акредитованих забудовників </a:t>
            </a:r>
            <a:endParaRPr lang="uk-UA" sz="2400" dirty="0"/>
          </a:p>
        </p:txBody>
      </p:sp>
      <p:sp>
        <p:nvSpPr>
          <p:cNvPr id="10" name="Прямоугольник 7"/>
          <p:cNvSpPr>
            <a:spLocks noGrp="1"/>
          </p:cNvSpPr>
          <p:nvPr>
            <p:ph type="title"/>
          </p:nvPr>
        </p:nvSpPr>
        <p:spPr>
          <a:xfrm>
            <a:off x="9102903" y="0"/>
            <a:ext cx="3089098" cy="698643"/>
          </a:xfrm>
          <a:prstGeom prst="rect">
            <a:avLst/>
          </a:prstGeom>
          <a:solidFill>
            <a:srgbClr val="123B8A"/>
          </a:solidFill>
          <a:ln>
            <a:solidFill>
              <a:srgbClr val="123B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E8E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МІЙ ДІМ</a:t>
            </a:r>
            <a:endParaRPr lang="ru-RU" sz="4000" b="1" dirty="0">
              <a:solidFill>
                <a:srgbClr val="E8E1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" y="1196480"/>
            <a:ext cx="7296150" cy="4953000"/>
          </a:xfrm>
          <a:prstGeom prst="rect">
            <a:avLst/>
          </a:prstGeom>
        </p:spPr>
      </p:pic>
      <p:sp>
        <p:nvSpPr>
          <p:cNvPr id="3" name="Блок-схема: вузол 2"/>
          <p:cNvSpPr/>
          <p:nvPr/>
        </p:nvSpPr>
        <p:spPr>
          <a:xfrm>
            <a:off x="5511338" y="3832167"/>
            <a:ext cx="174567" cy="15794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Блок-схема: вузол 7"/>
          <p:cNvSpPr/>
          <p:nvPr/>
        </p:nvSpPr>
        <p:spPr>
          <a:xfrm>
            <a:off x="942109" y="2455025"/>
            <a:ext cx="174567" cy="15794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Блок-схема: вузол 11"/>
          <p:cNvSpPr/>
          <p:nvPr/>
        </p:nvSpPr>
        <p:spPr>
          <a:xfrm>
            <a:off x="1210887" y="1734589"/>
            <a:ext cx="174567" cy="15794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Блок-схема: вузол 13"/>
          <p:cNvSpPr/>
          <p:nvPr/>
        </p:nvSpPr>
        <p:spPr>
          <a:xfrm>
            <a:off x="3305165" y="2297083"/>
            <a:ext cx="174567" cy="15794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/>
          <p:cNvSpPr/>
          <p:nvPr/>
        </p:nvSpPr>
        <p:spPr>
          <a:xfrm>
            <a:off x="1485207" y="2823556"/>
            <a:ext cx="174567" cy="15794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лок-схема: вузол 15"/>
          <p:cNvSpPr/>
          <p:nvPr/>
        </p:nvSpPr>
        <p:spPr>
          <a:xfrm>
            <a:off x="4777047" y="1892531"/>
            <a:ext cx="174567" cy="15794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Блок-схема: вузол 16"/>
          <p:cNvSpPr/>
          <p:nvPr/>
        </p:nvSpPr>
        <p:spPr>
          <a:xfrm>
            <a:off x="5205573" y="3360944"/>
            <a:ext cx="174567" cy="15794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Блок-схема: вузол 17"/>
          <p:cNvSpPr/>
          <p:nvPr/>
        </p:nvSpPr>
        <p:spPr>
          <a:xfrm>
            <a:off x="1029392" y="3252213"/>
            <a:ext cx="174567" cy="157942"/>
          </a:xfrm>
          <a:prstGeom prst="flowChartConnec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489820" y="2050473"/>
            <a:ext cx="65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Суми</a:t>
            </a:r>
            <a:endParaRPr lang="uk-UA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6600" y="2455025"/>
            <a:ext cx="65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Київ</a:t>
            </a:r>
            <a:endParaRPr lang="uk-UA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0321" y="3490345"/>
            <a:ext cx="819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Дніпро</a:t>
            </a:r>
            <a:endParaRPr lang="uk-UA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9464" y="4004264"/>
            <a:ext cx="1132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Запоріжжя</a:t>
            </a:r>
            <a:endParaRPr lang="uk-UA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6497" y="2971269"/>
            <a:ext cx="1084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Тернопіль</a:t>
            </a:r>
            <a:endParaRPr lang="uk-UA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513" y="3395981"/>
            <a:ext cx="2093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Івано - Франківськ</a:t>
            </a:r>
            <a:endParaRPr lang="uk-UA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833" y="2601721"/>
            <a:ext cx="651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Львів</a:t>
            </a:r>
            <a:endParaRPr lang="uk-UA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9392" y="1914698"/>
            <a:ext cx="86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Луцьк</a:t>
            </a:r>
            <a:endParaRPr lang="uk-UA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15326"/>
              </p:ext>
            </p:extLst>
          </p:nvPr>
        </p:nvGraphicFramePr>
        <p:xfrm>
          <a:off x="7371439" y="1059542"/>
          <a:ext cx="4701758" cy="508993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76273">
                  <a:extLst>
                    <a:ext uri="{9D8B030D-6E8A-4147-A177-3AD203B41FA5}">
                      <a16:colId xmlns:a16="http://schemas.microsoft.com/office/drawing/2014/main" val="507198134"/>
                    </a:ext>
                  </a:extLst>
                </a:gridCol>
                <a:gridCol w="2525485">
                  <a:extLst>
                    <a:ext uri="{9D8B030D-6E8A-4147-A177-3AD203B41FA5}">
                      <a16:colId xmlns:a16="http://schemas.microsoft.com/office/drawing/2014/main" val="2407045258"/>
                    </a:ext>
                  </a:extLst>
                </a:gridCol>
              </a:tblGrid>
              <a:tr h="28538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Забудовник</a:t>
                      </a:r>
                      <a:endParaRPr lang="uk-UA" sz="16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Назва ЖК</a:t>
                      </a:r>
                      <a:endParaRPr lang="uk-UA" sz="1600" b="1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22914017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ПрАТ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"ХК "ЕКО-ДІМ"</a:t>
                      </a:r>
                      <a:b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ТОВ "ФК "ЕКО-ДІМ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ЖК «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Екодім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на 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Надійній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» </a:t>
                      </a:r>
                      <a:b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(с. </a:t>
                      </a:r>
                      <a:r>
                        <a:rPr lang="ru-RU" sz="1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Горішній</a:t>
                      </a:r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Львівська</a:t>
                      </a:r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область)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8591893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ТОВ "Комфорт центр Запоріжжя"</a:t>
                      </a:r>
                      <a:endParaRPr lang="uk-UA" sz="1000" b="0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ЖК СМАРТ</a:t>
                      </a:r>
                      <a:b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(м. Запоріжжя)</a:t>
                      </a:r>
                      <a:endParaRPr lang="uk-UA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7818063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ТОВ "Азимут </a:t>
                      </a:r>
                      <a:r>
                        <a:rPr lang="uk-UA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Трейдінг</a:t>
                      </a:r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Запоріжжя"</a:t>
                      </a:r>
                      <a:endParaRPr lang="uk-UA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ЖК ОСНОВА</a:t>
                      </a:r>
                      <a:b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(м. Запоріжжя)</a:t>
                      </a:r>
                      <a:endParaRPr lang="uk-UA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7397734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ПрАТ "ЛДБК"</a:t>
                      </a:r>
                      <a:endParaRPr lang="uk-UA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ЖК 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CARAMEL RESIDENCE</a:t>
                      </a:r>
                      <a:b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м. Луцьк)</a:t>
                      </a:r>
                      <a:endParaRPr lang="uk-UA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0931266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ТОВ "</a:t>
                      </a:r>
                      <a:r>
                        <a:rPr lang="uk-UA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Орбітабуд</a:t>
                      </a:r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"</a:t>
                      </a:r>
                      <a:endParaRPr lang="uk-UA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ЖК Нова Барселона </a:t>
                      </a:r>
                      <a:b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(м. Ковель </a:t>
                      </a:r>
                      <a:r>
                        <a:rPr lang="ru-RU" sz="100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Волинська</a:t>
                      </a:r>
                      <a:r>
                        <a:rPr lang="ru-RU" sz="10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область)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46212010"/>
                  </a:ext>
                </a:extLst>
              </a:tr>
              <a:tr h="72771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ДБК ЖИТЛОБУД </a:t>
                      </a:r>
                      <a:endParaRPr lang="uk-UA" sz="1000" b="0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ЖК 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Навігатор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2  </a:t>
                      </a:r>
                      <a:b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(м. 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Київ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) </a:t>
                      </a:r>
                      <a:b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ЖК 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Деснянський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b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(м. 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Київ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7598651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KSM GROUP 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ЖК Авеню</a:t>
                      </a:r>
                      <a:b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(м. Київ)</a:t>
                      </a:r>
                      <a:endParaRPr lang="uk-UA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8593469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ПП "КРЕАТОР-БУД"</a:t>
                      </a:r>
                      <a:endParaRPr lang="uk-UA" sz="1000" b="0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ЖК 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Manhattan</a:t>
                      </a:r>
                      <a:b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м. Тернопіль)</a:t>
                      </a:r>
                      <a:endParaRPr lang="uk-UA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54811026"/>
                  </a:ext>
                </a:extLst>
              </a:tr>
              <a:tr h="58094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ТОВ "БВКК Федорченко"</a:t>
                      </a:r>
                      <a:endParaRPr lang="uk-UA" sz="1000" b="0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ЖК «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Вул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. 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Інтернаціоналістів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, 35/6»</a:t>
                      </a:r>
                      <a:b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(м. </a:t>
                      </a:r>
                      <a:r>
                        <a:rPr lang="ru-RU" sz="1000" u="none" strike="noStrike" dirty="0" err="1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Суми</a:t>
                      </a: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38543712"/>
                  </a:ext>
                </a:extLst>
              </a:tr>
              <a:tr h="3873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ПП "Будівельна Ініціатива"</a:t>
                      </a:r>
                      <a:endParaRPr lang="uk-UA" sz="1000" b="0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ЖК Янтарний </a:t>
                      </a:r>
                      <a:b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(м. Дніпро)</a:t>
                      </a:r>
                      <a:endParaRPr lang="uk-UA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17400438"/>
                  </a:ext>
                </a:extLst>
              </a:tr>
              <a:tr h="39749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ТОВ «БЛАГО БУД»</a:t>
                      </a:r>
                      <a:endParaRPr lang="uk-UA" sz="1000" b="0" i="0" u="none" strike="noStrike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ЖК 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Family Plaza</a:t>
                      </a:r>
                      <a:b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</a:t>
                      </a:r>
                      <a:r>
                        <a:rPr lang="uk-UA" sz="1000" u="none" strike="noStrike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м. Івано – Франківськ)</a:t>
                      </a:r>
                      <a:endParaRPr lang="uk-UA" sz="1000" b="0" i="0" u="none" strike="noStrike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713" marR="8713" marT="8713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30252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6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4992</TotalTime>
  <Words>993</Words>
  <Application>Microsoft Office PowerPoint</Application>
  <PresentationFormat>Широкоэкранный</PresentationFormat>
  <Paragraphs>247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Futura PT Book</vt:lpstr>
      <vt:lpstr>Tahoma</vt:lpstr>
      <vt:lpstr>Trebuchet MS</vt:lpstr>
      <vt:lpstr>Wingdings</vt:lpstr>
      <vt:lpstr>Тема Office</vt:lpstr>
      <vt:lpstr>державна програма доступного кредитування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МІЙ ДІМ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Скрипнікова Олеся Олександрівна</dc:creator>
  <cp:lastModifiedBy>user159</cp:lastModifiedBy>
  <cp:revision>723</cp:revision>
  <cp:lastPrinted>2022-08-19T13:02:05Z</cp:lastPrinted>
  <dcterms:created xsi:type="dcterms:W3CDTF">2022-04-08T13:43:25Z</dcterms:created>
  <dcterms:modified xsi:type="dcterms:W3CDTF">2024-02-08T12:45:32Z</dcterms:modified>
</cp:coreProperties>
</file>