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4.xml" ContentType="application/vnd.openxmlformats-officedocument.drawingml.chartshape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drawings/drawing5.xml" ContentType="application/vnd.openxmlformats-officedocument.drawingml.chartshapes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17"/>
  </p:notesMasterIdLst>
  <p:handoutMasterIdLst>
    <p:handoutMasterId r:id="rId18"/>
  </p:handoutMasterIdLst>
  <p:sldIdLst>
    <p:sldId id="279" r:id="rId2"/>
    <p:sldId id="257" r:id="rId3"/>
    <p:sldId id="259" r:id="rId4"/>
    <p:sldId id="281" r:id="rId5"/>
    <p:sldId id="261" r:id="rId6"/>
    <p:sldId id="280" r:id="rId7"/>
    <p:sldId id="262" r:id="rId8"/>
    <p:sldId id="268" r:id="rId9"/>
    <p:sldId id="269" r:id="rId10"/>
    <p:sldId id="270" r:id="rId11"/>
    <p:sldId id="271" r:id="rId12"/>
    <p:sldId id="273" r:id="rId13"/>
    <p:sldId id="282" r:id="rId14"/>
    <p:sldId id="277" r:id="rId15"/>
    <p:sldId id="27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31486537263939"/>
          <c:y val="0.28001644069246906"/>
          <c:w val="0.6206073199183435"/>
          <c:h val="0.6801465441819772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бюджету управління ДАБК ММР у 2022 році, тис.грн.</c:v>
                </c:pt>
              </c:strCache>
            </c:strRef>
          </c:tx>
          <c:explosion val="2"/>
          <c:dLbls>
            <c:dLbl>
              <c:idx val="0"/>
              <c:layout>
                <c:manualLayout>
                  <c:x val="5.6483405987695773E-4"/>
                  <c:y val="-0.32856775093813606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5587,927</a:t>
                    </a:r>
                  </a:p>
                  <a:p>
                    <a:r>
                      <a: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100%</a:t>
                    </a:r>
                  </a:p>
                  <a:p>
                    <a:endParaRPr 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1332263882064313"/>
                      <c:h val="0.13021935306460211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0-7116-496D-8B50-37706799A495}"/>
                </c:ext>
              </c:extLst>
            </c:dLbl>
            <c:dLbl>
              <c:idx val="1"/>
              <c:layout>
                <c:manualLayout>
                  <c:x val="5.7799198918811918E-2"/>
                  <c:y val="5.7048032711712313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379,00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7116-496D-8B50-37706799A49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</c:f>
              <c:strCache>
                <c:ptCount val="1"/>
                <c:pt idx="0">
                  <c:v>Загальний фонд    </c:v>
                </c:pt>
              </c:strCache>
            </c:strRef>
          </c:cat>
          <c:val>
            <c:numRef>
              <c:f>Лист1!$C$7</c:f>
              <c:numCache>
                <c:formatCode>#\ ##0.000</c:formatCode>
                <c:ptCount val="1"/>
                <c:pt idx="0">
                  <c:v>5587.9269999999997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116-496D-8B50-37706799A4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6664525136484218"/>
          <c:y val="0.59884256939939551"/>
          <c:w val="0.21009911215463803"/>
          <c:h val="0.23111952352109832"/>
        </c:manualLayout>
      </c:layout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675146375933773E-2"/>
          <c:y val="0.16353615520282189"/>
          <c:w val="0.91891459721380986"/>
          <c:h val="0.5314230096237970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затверджено паспортом бюджетної програми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8108240185133705E-3"/>
                  <c:y val="-1.1111111111111044E-2"/>
                </c:manualLayout>
              </c:layout>
              <c:tx>
                <c:rich>
                  <a:bodyPr/>
                  <a:lstStyle/>
                  <a:p>
                    <a:r>
                      <a:rPr lang="en-US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144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DE49-48F4-8924-5D26B4EBA830}"/>
                </c:ext>
              </c:extLst>
            </c:dLbl>
            <c:dLbl>
              <c:idx val="1"/>
              <c:layout>
                <c:manualLayout>
                  <c:x val="2.8108240185133705E-3"/>
                  <c:y val="-2.7777777777777776E-2"/>
                </c:manualLayout>
              </c:layout>
              <c:tx>
                <c:rich>
                  <a:bodyPr/>
                  <a:lstStyle/>
                  <a:p>
                    <a:r>
                      <a:rPr lang="en-US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349,25</a:t>
                    </a:r>
                    <a:endParaRPr lang="en-US" sz="11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DE49-48F4-8924-5D26B4EBA830}"/>
                </c:ext>
              </c:extLst>
            </c:dLbl>
            <c:dLbl>
              <c:idx val="2"/>
              <c:layout>
                <c:manualLayout>
                  <c:x val="-5.6216480370266898E-3"/>
                  <c:y val="-1.6666666666666666E-2"/>
                </c:manualLayout>
              </c:layout>
              <c:tx>
                <c:rich>
                  <a:bodyPr/>
                  <a:lstStyle/>
                  <a:p>
                    <a:r>
                      <a:rPr lang="en-US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DE49-48F4-8924-5D26B4EBA830}"/>
                </c:ext>
              </c:extLst>
            </c:dLbl>
            <c:dLbl>
              <c:idx val="3"/>
              <c:layout>
                <c:manualLayout>
                  <c:x val="2.8108240185133705E-3"/>
                  <c:y val="-1.6666666666666736E-2"/>
                </c:manualLayout>
              </c:layout>
              <c:tx>
                <c:rich>
                  <a:bodyPr/>
                  <a:lstStyle/>
                  <a:p>
                    <a:r>
                      <a:rPr lang="en-US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50</a:t>
                    </a:r>
                    <a:endParaRPr lang="en-US" sz="11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69B3-4CCC-9823-0915167A2986}"/>
                </c:ext>
              </c:extLst>
            </c:dLbl>
            <c:dLbl>
              <c:idx val="4"/>
              <c:layout>
                <c:manualLayout>
                  <c:x val="2.8108240185133705E-3"/>
                  <c:y val="-2.7777777777777776E-2"/>
                </c:manualLayout>
              </c:layout>
              <c:tx>
                <c:rich>
                  <a:bodyPr/>
                  <a:lstStyle/>
                  <a:p>
                    <a:r>
                      <a:rPr lang="en-US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50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69B3-4CCC-9823-0915167A29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1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Кількість виконаних листів, звернень, заяв, скарг на 1 працівника, одиниць</c:v>
                </c:pt>
                <c:pt idx="1">
                  <c:v>Витрати на утримання 1 штатної одиниці, тис.грн.</c:v>
                </c:pt>
                <c:pt idx="2">
                  <c:v>Кількість проведених контрольно-інспекційних заходів на 1 працівника, одиниць</c:v>
                </c:pt>
                <c:pt idx="3">
                  <c:v>Кількість складених документів контрольно-інспекційного та реєстраційно-дозвільного характеру на 1 працівника, одиниць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144</c:v>
                </c:pt>
                <c:pt idx="1">
                  <c:v>349.245</c:v>
                </c:pt>
                <c:pt idx="2">
                  <c:v>31</c:v>
                </c:pt>
                <c:pt idx="3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E49-48F4-8924-5D26B4EBA83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виконано за звітний період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4054120092566852E-3"/>
                  <c:y val="-1.6666666666666666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154</a:t>
                    </a:r>
                    <a:endParaRPr lang="en-US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DE49-48F4-8924-5D26B4EBA830}"/>
                </c:ext>
              </c:extLst>
            </c:dLbl>
            <c:dLbl>
              <c:idx val="1"/>
              <c:layout>
                <c:manualLayout>
                  <c:x val="1.2648708083310117E-2"/>
                  <c:y val="-2.5925925925925925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365,59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DE49-48F4-8924-5D26B4EBA830}"/>
                </c:ext>
              </c:extLst>
            </c:dLbl>
            <c:dLbl>
              <c:idx val="2"/>
              <c:layout>
                <c:manualLayout>
                  <c:x val="9.837884064796798E-3"/>
                  <c:y val="-3.5185185185185187E-2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11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en-US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23</a:t>
                    </a:r>
                    <a:endParaRPr lang="en-US" sz="1100" b="1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DE49-48F4-8924-5D26B4EBA830}"/>
                </c:ext>
              </c:extLst>
            </c:dLbl>
            <c:dLbl>
              <c:idx val="3"/>
              <c:layout>
                <c:manualLayout>
                  <c:x val="1.4054120092566853E-2"/>
                  <c:y val="-9.2592592592592587E-3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58</a:t>
                    </a:r>
                    <a:endParaRPr lang="en-US" sz="12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DE49-48F4-8924-5D26B4EBA830}"/>
                </c:ext>
              </c:extLst>
            </c:dLbl>
            <c:dLbl>
              <c:idx val="4"/>
              <c:layout>
                <c:manualLayout>
                  <c:x val="3.3729888222160449E-2"/>
                  <c:y val="-2.4074074074074074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58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DE49-48F4-8924-5D26B4EBA8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Кількість виконаних листів, звернень, заяв, скарг на 1 працівника, одиниць</c:v>
                </c:pt>
                <c:pt idx="1">
                  <c:v>Витрати на утримання 1 штатної одиниці, тис.грн.</c:v>
                </c:pt>
                <c:pt idx="2">
                  <c:v>Кількість проведених контрольно-інспекційних заходів на 1 працівника, одиниць</c:v>
                </c:pt>
                <c:pt idx="3">
                  <c:v>Кількість складених документів контрольно-інспекційного та реєстраційно-дозвільного характеру на 1 працівника, одиниць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154</c:v>
                </c:pt>
                <c:pt idx="1">
                  <c:v>365.58499999999998</c:v>
                </c:pt>
                <c:pt idx="2">
                  <c:v>23</c:v>
                </c:pt>
                <c:pt idx="3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E49-48F4-8924-5D26B4EBA83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9402752"/>
        <c:axId val="129404288"/>
        <c:axId val="0"/>
      </c:bar3DChart>
      <c:catAx>
        <c:axId val="129402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50">
                <a:latin typeface="Times New Roman" pitchFamily="18" charset="0"/>
                <a:cs typeface="Times New Roman" pitchFamily="18" charset="0"/>
              </a:defRPr>
            </a:pPr>
            <a:endParaRPr lang="uk-UA"/>
          </a:p>
        </c:txPr>
        <c:crossAx val="129404288"/>
        <c:crosses val="autoZero"/>
        <c:auto val="1"/>
        <c:lblAlgn val="ctr"/>
        <c:lblOffset val="100"/>
        <c:noMultiLvlLbl val="0"/>
      </c:catAx>
      <c:valAx>
        <c:axId val="12940428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uk-UA"/>
          </a:p>
        </c:txPr>
        <c:crossAx val="12940275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6.2607231829682596E-3"/>
          <c:y val="0.89913969087197432"/>
          <c:w val="0.98045149358778005"/>
          <c:h val="6.1177769445485967E-2"/>
        </c:manualLayout>
      </c:layout>
      <c:overlay val="0"/>
      <c:txPr>
        <a:bodyPr rot="0" vert="horz"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502,688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F9D6-404F-A8A9-9A04CFE9A2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За отримані сертифікати</c:v>
                </c:pt>
                <c:pt idx="1">
                  <c:v>Штрафи за адміністративні правопорушення та правопорушення у сфері містобудівної діяльності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502.68799999999999</c:v>
                </c:pt>
                <c:pt idx="1">
                  <c:v>208.25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B9-4180-958D-5DFC7E01B97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191,434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F9D6-404F-A8A9-9A04CFE9A251}"/>
                </c:ext>
              </c:extLst>
            </c:dLbl>
            <c:dLbl>
              <c:idx val="1"/>
              <c:layout>
                <c:manualLayout>
                  <c:x val="2.7777777777777779E-3"/>
                  <c:y val="1.166159555603222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2088,887</a:t>
                    </a:r>
                  </a:p>
                  <a:p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736E-4F9F-B4A0-D61324F947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4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За отримані сертифікати</c:v>
                </c:pt>
                <c:pt idx="1">
                  <c:v>Штрафи за адміністративні правопорушення та правопорушення у сфері містобудівної діяльності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191.434</c:v>
                </c:pt>
                <c:pt idx="1">
                  <c:v>2088.8870000000002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FB9-4180-958D-5DFC7E01B9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0088448"/>
        <c:axId val="140089984"/>
      </c:barChart>
      <c:catAx>
        <c:axId val="140088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uk-UA"/>
          </a:p>
        </c:txPr>
        <c:crossAx val="140089984"/>
        <c:crosses val="autoZero"/>
        <c:auto val="1"/>
        <c:lblAlgn val="ctr"/>
        <c:lblOffset val="100"/>
        <c:noMultiLvlLbl val="0"/>
      </c:catAx>
      <c:valAx>
        <c:axId val="14008998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uk-UA"/>
          </a:p>
        </c:txPr>
        <c:crossAx val="140088448"/>
        <c:crosses val="autoZero"/>
        <c:crossBetween val="between"/>
      </c:valAx>
    </c:plotArea>
    <c:legend>
      <c:legendPos val="b"/>
      <c:overlay val="0"/>
      <c:txPr>
        <a:bodyPr rot="0" vert="horz"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  <c:spPr>
        <a:noFill/>
        <a:ln w="9525" cap="flat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2558158229670719E-2"/>
          <c:y val="0.34652930878930738"/>
          <c:w val="0.46485044682919102"/>
          <c:h val="0.6262835048831902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загального фонду, тис.грн., %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0-F9B4-472B-B507-824BE961AAF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F9B4-472B-B507-824BE961AAF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2-F9B4-472B-B507-824BE961AAF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FFA7-4629-A893-796B45D7F86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F9B4-472B-B507-824BE961AAF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FFA7-4629-A893-796B45D7F865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4-F9B4-472B-B507-824BE961AAF5}"/>
              </c:ext>
            </c:extLst>
          </c:dPt>
          <c:dLbls>
            <c:dLbl>
              <c:idx val="0"/>
              <c:layout>
                <c:manualLayout>
                  <c:x val="-0.23043972368037327"/>
                  <c:y val="-0.14961848518935134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050" b="1" i="0" u="none" strike="noStrike" kern="12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Оплата </a:t>
                    </a:r>
                    <a:r>
                      <a:rPr lang="ru-RU" sz="1050" b="1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праці</a:t>
                    </a:r>
                    <a:r>
                      <a: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і </a:t>
                    </a:r>
                    <a:r>
                      <a:rPr lang="ru-RU" sz="1050" b="1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нарахування</a:t>
                    </a:r>
                    <a:r>
                      <a: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на </a:t>
                    </a:r>
                    <a:r>
                      <a:rPr lang="ru-RU" sz="1050" b="1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заробітну</a:t>
                    </a:r>
                    <a:r>
                      <a: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плату
4766,386
(85,30%)</a:t>
                    </a:r>
                    <a:endParaRPr lang="ru-RU" b="1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5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uk-UA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F9B4-472B-B507-824BE961AAF5}"/>
                </c:ext>
              </c:extLst>
            </c:dLbl>
            <c:dLbl>
              <c:idx val="1"/>
              <c:layout>
                <c:manualLayout>
                  <c:x val="1.4733401380383E-3"/>
                  <c:y val="-0.2538722851481425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50" b="1" i="0" u="none" strike="noStrike" kern="1200" baseline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sz="1050" b="1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Предмети</a:t>
                    </a:r>
                    <a:r>
                      <a: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, </a:t>
                    </a:r>
                    <a:r>
                      <a:rPr lang="ru-RU" sz="1050" b="1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матеріали</a:t>
                    </a:r>
                    <a:r>
                      <a: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, </a:t>
                    </a:r>
                    <a:r>
                      <a:rPr lang="ru-RU" sz="1050" b="1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обладнання</a:t>
                    </a:r>
                    <a:r>
                      <a: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та </a:t>
                    </a:r>
                    <a:r>
                      <a:rPr lang="ru-RU" sz="1050" b="1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інвентар</a:t>
                    </a:r>
                    <a:endParaRPr lang="ru-RU" sz="1050" b="1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pPr>
                      <a:defRPr sz="105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227,934</a:t>
                    </a:r>
                  </a:p>
                  <a:p>
                    <a:pPr>
                      <a:defRPr sz="105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(4,08%)</a:t>
                    </a:r>
                  </a:p>
                </c:rich>
              </c:tx>
              <c:spPr>
                <a:noFill/>
                <a:ln>
                  <a:solidFill>
                    <a:schemeClr val="dk1">
                      <a:lumMod val="65000"/>
                      <a:lumOff val="35000"/>
                    </a:schemeClr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dk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uk-UA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01-F9B4-472B-B507-824BE961AAF5}"/>
                </c:ext>
              </c:extLst>
            </c:dLbl>
            <c:dLbl>
              <c:idx val="2"/>
              <c:layout>
                <c:manualLayout>
                  <c:x val="-6.6199886407421998E-2"/>
                  <c:y val="-1.599503970398383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50" b="1" i="0" u="none" strike="noStrike" kern="1200" baseline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Оплата </a:t>
                    </a:r>
                    <a:r>
                      <a:rPr lang="ru-RU" sz="1050" b="1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послуг</a:t>
                    </a:r>
                    <a:r>
                      <a: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(</a:t>
                    </a:r>
                    <a:r>
                      <a:rPr lang="ru-RU" sz="1050" b="1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крім</a:t>
                    </a:r>
                    <a:r>
                      <a: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ru-RU" sz="1050" b="1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комунальних</a:t>
                    </a:r>
                    <a:r>
                      <a: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)
337,648</a:t>
                    </a:r>
                  </a:p>
                  <a:p>
                    <a:pPr>
                      <a:defRPr sz="105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(6,04%)</a:t>
                    </a:r>
                    <a:endParaRPr lang="ru-RU" b="1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dk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uk-UA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02-F9B4-472B-B507-824BE961AAF5}"/>
                </c:ext>
              </c:extLst>
            </c:dLbl>
            <c:dLbl>
              <c:idx val="3"/>
              <c:layout>
                <c:manualLayout>
                  <c:x val="2.9013355604157562E-2"/>
                  <c:y val="-0.10424107340387984"/>
                </c:manualLayout>
              </c:layout>
              <c:tx>
                <c:rich>
                  <a:bodyPr/>
                  <a:lstStyle/>
                  <a:p>
                    <a:r>
                      <a:rPr lang="ru-RU" sz="1050" b="1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Інші</a:t>
                    </a:r>
                    <a:r>
                      <a: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ru-RU" sz="1050" b="1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поточні</a:t>
                    </a:r>
                    <a:r>
                      <a: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ru-RU" sz="1050" b="1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видатки</a:t>
                    </a:r>
                    <a:r>
                      <a: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</a:p>
                  <a:p>
                    <a:r>
                      <a: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121,386
(2,17%)</a:t>
                    </a:r>
                    <a:endParaRPr lang="ru-RU" b="1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FFA7-4629-A893-796B45D7F865}"/>
                </c:ext>
              </c:extLst>
            </c:dLbl>
            <c:dLbl>
              <c:idx val="4"/>
              <c:layout>
                <c:manualLayout>
                  <c:x val="1.1629185089732777E-2"/>
                  <c:y val="-0.2302321860134217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50" b="0" i="0" u="none" strike="noStrike" kern="1200" baseline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Оплата </a:t>
                    </a:r>
                    <a:r>
                      <a:rPr lang="ru-RU" sz="1050" b="1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комунальних</a:t>
                    </a:r>
                    <a:r>
                      <a: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ru-RU" sz="1050" b="1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послуг</a:t>
                    </a:r>
                    <a:r>
                      <a: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та </a:t>
                    </a:r>
                    <a:r>
                      <a:rPr lang="ru-RU" sz="1050" b="1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енергоносіїв</a:t>
                    </a:r>
                    <a:r>
                      <a: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
119,393
(2,14%)</a:t>
                    </a:r>
                    <a:endParaRPr lang="ru-RU" b="1" dirty="0"/>
                  </a:p>
                </c:rich>
              </c:tx>
              <c:spPr>
                <a:noFill/>
                <a:ln>
                  <a:solidFill>
                    <a:schemeClr val="dk1">
                      <a:lumMod val="65000"/>
                      <a:lumOff val="35000"/>
                    </a:schemeClr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dk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uk-UA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03-F9B4-472B-B507-824BE961AAF5}"/>
                </c:ext>
              </c:extLst>
            </c:dLbl>
            <c:dLbl>
              <c:idx val="5"/>
              <c:layout>
                <c:manualLayout>
                  <c:x val="0.16730788859725862"/>
                  <c:y val="-0.23326313713820543"/>
                </c:manualLayout>
              </c:layout>
              <c:tx>
                <c:rich>
                  <a:bodyPr/>
                  <a:lstStyle/>
                  <a:p>
                    <a:r>
                      <a:rPr lang="ru-RU" sz="105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Видатки на відрядження </a:t>
                    </a:r>
                    <a:r>
                      <a:rPr lang="ru-RU" sz="1050" b="1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9,92
(0,18%)</a:t>
                    </a:r>
                    <a:endParaRPr lang="ru-RU" b="1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FFA7-4629-A893-796B45D7F865}"/>
                </c:ext>
              </c:extLst>
            </c:dLbl>
            <c:dLbl>
              <c:idx val="6"/>
              <c:layout>
                <c:manualLayout>
                  <c:x val="0.21140283115227781"/>
                  <c:y val="2.5301542679334463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050" b="1" i="0" u="none" strike="noStrike" kern="12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sz="1050" b="1" i="0" u="none" strike="noStrike" baseline="0" dirty="0" err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Окремі</a:t>
                    </a:r>
                    <a:r>
                      <a:rPr lang="ru-RU" sz="105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заходи по </a:t>
                    </a:r>
                    <a:r>
                      <a:rPr lang="ru-RU" sz="1050" b="1" i="0" u="none" strike="noStrike" baseline="0" dirty="0" err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реалізаціії</a:t>
                    </a:r>
                    <a:r>
                      <a:rPr lang="ru-RU" sz="105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ru-RU" sz="1050" b="1" i="0" u="none" strike="noStrike" baseline="0" dirty="0" err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державних</a:t>
                    </a:r>
                    <a:r>
                      <a:rPr lang="ru-RU" sz="105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(</a:t>
                    </a:r>
                    <a:r>
                      <a:rPr lang="ru-RU" sz="1050" b="1" i="0" u="none" strike="noStrike" baseline="0" dirty="0" err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регіональних</a:t>
                    </a:r>
                    <a:r>
                      <a:rPr lang="ru-RU" sz="105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) </a:t>
                    </a:r>
                    <a:r>
                      <a:rPr lang="ru-RU" sz="1050" b="1" i="0" u="none" strike="noStrike" baseline="0" dirty="0" err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програм</a:t>
                    </a:r>
                    <a:r>
                      <a:rPr lang="ru-RU" sz="105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, не </a:t>
                    </a:r>
                    <a:r>
                      <a:rPr lang="ru-RU" sz="1050" b="1" i="0" u="none" strike="noStrike" baseline="0" dirty="0" err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віднесені</a:t>
                    </a:r>
                    <a:r>
                      <a:rPr lang="ru-RU" sz="105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до </a:t>
                    </a:r>
                    <a:r>
                      <a:rPr lang="ru-RU" sz="1050" b="1" i="0" u="none" strike="noStrike" baseline="0" dirty="0" err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заходів</a:t>
                    </a:r>
                    <a:r>
                      <a:rPr lang="ru-RU" sz="105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ru-RU" sz="1050" b="1" i="0" u="none" strike="noStrike" baseline="0" dirty="0" err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розвитку</a:t>
                    </a:r>
                    <a:r>
                      <a:rPr lang="ru-RU" sz="1050" b="1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5,26
(0,</a:t>
                    </a:r>
                    <a:r>
                      <a:rPr lang="ru-RU" sz="1050" b="1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09%)</a:t>
                    </a:r>
                    <a:endParaRPr lang="ru-RU" b="1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5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uk-UA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F9B4-472B-B507-824BE961AA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Оплата праці і нарахування на заробітну плату</c:v>
                </c:pt>
                <c:pt idx="1">
                  <c:v>Предмети, матеріали, обладнання та інвентар</c:v>
                </c:pt>
                <c:pt idx="2">
                  <c:v>Оплата послуг (крім комунальних)</c:v>
                </c:pt>
                <c:pt idx="3">
                  <c:v>Інші поточні видатки</c:v>
                </c:pt>
                <c:pt idx="4">
                  <c:v>Оплата комунальних послуг та енергоносіїв</c:v>
                </c:pt>
                <c:pt idx="5">
                  <c:v>Видатки на відрядження</c:v>
                </c:pt>
                <c:pt idx="6">
                  <c:v>Окремі заходи по реалізації державних (регіональних) програм, не віднесені до заходів розвитку</c:v>
                </c:pt>
              </c:strCache>
            </c:strRef>
          </c:cat>
          <c:val>
            <c:numRef>
              <c:f>Лист1!$B$2:$B$8</c:f>
              <c:numCache>
                <c:formatCode>0.00</c:formatCode>
                <c:ptCount val="7"/>
                <c:pt idx="0">
                  <c:v>4766.3860000000004</c:v>
                </c:pt>
                <c:pt idx="1">
                  <c:v>227.934</c:v>
                </c:pt>
                <c:pt idx="2">
                  <c:v>337.64800000000002</c:v>
                </c:pt>
                <c:pt idx="3">
                  <c:v>148.31</c:v>
                </c:pt>
                <c:pt idx="4">
                  <c:v>57.13</c:v>
                </c:pt>
                <c:pt idx="5">
                  <c:v>2.06</c:v>
                </c:pt>
                <c:pt idx="6">
                  <c:v>4.8600000000000003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FA7-4629-A893-796B45D7F8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680166348707338"/>
          <c:y val="0.17452939060981956"/>
          <c:w val="0.31903130664385337"/>
          <c:h val="0.64662083460694308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uk-UA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31486537263939"/>
          <c:y val="0.28001644069246906"/>
          <c:w val="0.6206073199183435"/>
          <c:h val="0.6801465441819772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бюджету управління ДАБК ММР у 2017 році, тис.грн.</c:v>
                </c:pt>
              </c:strCache>
            </c:strRef>
          </c:tx>
          <c:explosion val="2"/>
          <c:dLbls>
            <c:dLbl>
              <c:idx val="0"/>
              <c:layout>
                <c:manualLayout>
                  <c:x val="2.0726530537169344E-2"/>
                  <c:y val="-0.31277803090528383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</a:p>
                  <a:p>
                    <a:r>
                      <a: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5493,865</a:t>
                    </a:r>
                    <a:br>
                      <a: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</a:br>
                    <a:r>
                      <a: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(98,14%)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7116-496D-8B50-37706799A495}"/>
                </c:ext>
              </c:extLst>
            </c:dLbl>
            <c:dLbl>
              <c:idx val="1"/>
              <c:layout>
                <c:manualLayout>
                  <c:x val="5.5018275266771596E-2"/>
                  <c:y val="8.8627619046922526E-2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104,151 </a:t>
                    </a:r>
                    <a:br>
                      <a: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</a:br>
                    <a:r>
                      <a: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(1,86%)</a:t>
                    </a:r>
                    <a:endParaRPr lang="en-US" sz="160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7116-496D-8B50-37706799A49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Виконано</c:v>
                </c:pt>
                <c:pt idx="1">
                  <c:v>Невиконано</c:v>
                </c:pt>
              </c:strCache>
            </c:strRef>
          </c:cat>
          <c:val>
            <c:numRef>
              <c:f>Лист1!$B$2:$B$3</c:f>
              <c:numCache>
                <c:formatCode>#\ ##0.000</c:formatCode>
                <c:ptCount val="2"/>
                <c:pt idx="0">
                  <c:v>5587.9269999999997</c:v>
                </c:pt>
                <c:pt idx="1">
                  <c:v>104.151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116-496D-8B50-37706799A4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6664525136484218"/>
          <c:y val="0.59884256939939551"/>
          <c:w val="0.21009911215463803"/>
          <c:h val="0.23111952352109832"/>
        </c:manualLayout>
      </c:layout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 u="sng">
                <a:latin typeface="Times New Roman" pitchFamily="18" charset="0"/>
                <a:cs typeface="Times New Roman" pitchFamily="18" charset="0"/>
              </a:defRPr>
            </a:pPr>
            <a:r>
              <a:rPr lang="uk-UA" u="sng" dirty="0">
                <a:latin typeface="Times New Roman" pitchFamily="18" charset="0"/>
                <a:cs typeface="Times New Roman" pitchFamily="18" charset="0"/>
              </a:rPr>
              <a:t>загальний фонд:</a:t>
            </a:r>
            <a:endParaRPr lang="ru-RU" u="sng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790317652877279E-2"/>
          <c:y val="0.11090093678704474"/>
          <c:w val="0.74047249678351146"/>
          <c:h val="0.806170367081800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Кошторисні призначення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572375918804718E-2"/>
                  <c:y val="-4.9015416835808207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>
                        <a:latin typeface="Times New Roman" pitchFamily="18" charset="0"/>
                        <a:cs typeface="Times New Roman" pitchFamily="18" charset="0"/>
                      </a:rPr>
                      <a:t>5587,927 (100%)</a:t>
                    </a:r>
                    <a:endParaRPr lang="en-US" sz="12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0AB6-462B-9872-8D92429C8BBA}"/>
                </c:ext>
              </c:extLst>
            </c:dLbl>
            <c:dLbl>
              <c:idx val="1"/>
              <c:layout>
                <c:manualLayout>
                  <c:x val="3.0706601596238409E-2"/>
                  <c:y val="-5.8458899350200877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379,00</a:t>
                    </a:r>
                    <a:endParaRPr lang="en-US" sz="12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ED66-42F6-A995-0DA53224D9E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1"/>
                <c:pt idx="0">
                  <c:v>Загальний фонд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5587.9269999999997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AB6-462B-9872-8D92429C8BB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Касові видатки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6094703635079974E-2"/>
                  <c:y val="-6.2537515624029774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5483,775(98,14%)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0AB6-462B-9872-8D92429C8BBA}"/>
                </c:ext>
              </c:extLst>
            </c:dLbl>
            <c:dLbl>
              <c:idx val="1"/>
              <c:layout>
                <c:manualLayout>
                  <c:x val="4.4873822263476103E-2"/>
                  <c:y val="-5.577657183336452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350,032(92,4%)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0AB6-462B-9872-8D92429C8B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1"/>
                <c:pt idx="0">
                  <c:v>Загальний фонд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5483.7759999999998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AB6-462B-9872-8D92429C8B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9257856"/>
        <c:axId val="129259392"/>
        <c:axId val="0"/>
      </c:bar3DChart>
      <c:catAx>
        <c:axId val="1292578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uk-UA"/>
          </a:p>
        </c:txPr>
        <c:crossAx val="129259392"/>
        <c:crosses val="autoZero"/>
        <c:auto val="1"/>
        <c:lblAlgn val="ctr"/>
        <c:lblOffset val="100"/>
        <c:noMultiLvlLbl val="0"/>
      </c:catAx>
      <c:valAx>
        <c:axId val="1292593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uk-UA"/>
          </a:p>
        </c:txPr>
        <c:crossAx val="1292578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273001028559552"/>
          <c:y val="0.39456551996813305"/>
          <c:w val="0.20873599169984697"/>
          <c:h val="0.27444012221275543"/>
        </c:manualLayout>
      </c:layout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2558158229670719E-2"/>
          <c:y val="0.34652930878930738"/>
          <c:w val="0.46485044682919102"/>
          <c:h val="0.6262835048831902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загального фонду, тис.грн., %</c:v>
                </c:pt>
              </c:strCache>
            </c:strRef>
          </c:tx>
          <c:dLbls>
            <c:dLbl>
              <c:idx val="0"/>
              <c:layout>
                <c:manualLayout>
                  <c:x val="-0.23043972368037327"/>
                  <c:y val="-0.14961848518935134"/>
                </c:manualLayout>
              </c:layout>
              <c:tx>
                <c:rich>
                  <a:bodyPr/>
                  <a:lstStyle/>
                  <a:p>
                    <a:pPr>
                      <a:defRPr sz="105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Оплата </a:t>
                    </a:r>
                    <a:r>
                      <a:rPr lang="ru-RU" sz="1050" b="1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праці</a:t>
                    </a:r>
                    <a:r>
                      <a: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і </a:t>
                    </a:r>
                    <a:r>
                      <a:rPr lang="ru-RU" sz="1050" b="1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нарахування</a:t>
                    </a:r>
                    <a:r>
                      <a: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на </a:t>
                    </a:r>
                    <a:r>
                      <a:rPr lang="ru-RU" sz="1050" b="1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заробітну</a:t>
                    </a:r>
                    <a:r>
                      <a: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плату
4765,795
(99,99%)</a:t>
                    </a:r>
                    <a:endParaRPr lang="ru-RU" b="1" dirty="0"/>
                  </a:p>
                </c:rich>
              </c:tx>
              <c:spPr>
                <a:noFill/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F9B4-472B-B507-824BE961AAF5}"/>
                </c:ext>
              </c:extLst>
            </c:dLbl>
            <c:dLbl>
              <c:idx val="1"/>
              <c:layout>
                <c:manualLayout>
                  <c:x val="1.4733401380383E-3"/>
                  <c:y val="-0.25387228514814253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05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050" b="1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Предмети</a:t>
                    </a:r>
                    <a:r>
                      <a: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, </a:t>
                    </a:r>
                    <a:r>
                      <a:rPr lang="ru-RU" sz="1050" b="1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матеріали</a:t>
                    </a:r>
                    <a:r>
                      <a: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, </a:t>
                    </a:r>
                    <a:r>
                      <a:rPr lang="ru-RU" sz="1050" b="1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обладнання</a:t>
                    </a:r>
                    <a:r>
                      <a: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та </a:t>
                    </a:r>
                    <a:r>
                      <a:rPr lang="ru-RU" sz="1050" b="1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інвентар</a:t>
                    </a:r>
                    <a:endParaRPr lang="ru-RU" sz="1050" b="1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pPr>
                      <a:defRPr sz="105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225,468</a:t>
                    </a:r>
                  </a:p>
                  <a:p>
                    <a:pPr>
                      <a:defRPr sz="105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(98,92%)</a:t>
                    </a:r>
                  </a:p>
                </c:rich>
              </c:tx>
              <c:spPr>
                <a:noFill/>
                <a:effectLst/>
              </c:sp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01-F9B4-472B-B507-824BE961AAF5}"/>
                </c:ext>
              </c:extLst>
            </c:dLbl>
            <c:dLbl>
              <c:idx val="2"/>
              <c:layout>
                <c:manualLayout>
                  <c:x val="-6.6199886407421998E-2"/>
                  <c:y val="-1.5995039703983832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05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Оплата </a:t>
                    </a:r>
                    <a:r>
                      <a:rPr lang="ru-RU" sz="1050" b="1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послуг</a:t>
                    </a:r>
                    <a:r>
                      <a: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(</a:t>
                    </a:r>
                    <a:r>
                      <a:rPr lang="ru-RU" sz="1050" b="1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крім</a:t>
                    </a:r>
                    <a:r>
                      <a: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ru-RU" sz="1050" b="1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комунальних</a:t>
                    </a:r>
                    <a:r>
                      <a: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)
334,067 (98,94 %)</a:t>
                    </a:r>
                    <a:endParaRPr lang="ru-RU" b="1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02-F9B4-472B-B507-824BE961AAF5}"/>
                </c:ext>
              </c:extLst>
            </c:dLbl>
            <c:dLbl>
              <c:idx val="3"/>
              <c:layout>
                <c:manualLayout>
                  <c:x val="4.1514445211377239E-2"/>
                  <c:y val="-0.1060834856466657"/>
                </c:manualLayout>
              </c:layout>
              <c:tx>
                <c:rich>
                  <a:bodyPr/>
                  <a:lstStyle/>
                  <a:p>
                    <a:r>
                      <a:rPr lang="ru-RU" sz="1050" b="1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Інші</a:t>
                    </a:r>
                    <a:r>
                      <a: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ru-RU" sz="1050" b="1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поточні</a:t>
                    </a:r>
                    <a:r>
                      <a: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ru-RU" sz="1050" b="1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видатки</a:t>
                    </a:r>
                    <a:r>
                      <a: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</a:p>
                  <a:p>
                    <a:r>
                      <a: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69,275
(57,07%)</a:t>
                    </a:r>
                    <a:endParaRPr lang="ru-RU" b="1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FFA7-4629-A893-796B45D7F865}"/>
                </c:ext>
              </c:extLst>
            </c:dLbl>
            <c:dLbl>
              <c:idx val="4"/>
              <c:layout>
                <c:manualLayout>
                  <c:x val="5.3993988758643988E-2"/>
                  <c:y val="-0.21917771255670676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05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Оплата </a:t>
                    </a:r>
                    <a:r>
                      <a:rPr lang="ru-RU" sz="1050" b="1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комунальних</a:t>
                    </a:r>
                    <a:r>
                      <a: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ru-RU" sz="1050" b="1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послуг</a:t>
                    </a:r>
                    <a:r>
                      <a: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та </a:t>
                    </a:r>
                    <a:r>
                      <a:rPr lang="ru-RU" sz="1050" b="1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енергоносіїв</a:t>
                    </a:r>
                    <a:r>
                      <a: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
86,875
(72,76%)</a:t>
                    </a:r>
                    <a:endParaRPr lang="ru-RU" b="1" dirty="0"/>
                  </a:p>
                </c:rich>
              </c:tx>
              <c:spPr>
                <a:noFill/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17178575166711271"/>
                      <c:h val="9.4478899810057429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F9B4-472B-B507-824BE961AAF5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FA7-4629-A893-796B45D7F865}"/>
                </c:ext>
              </c:extLst>
            </c:dLbl>
            <c:dLbl>
              <c:idx val="6"/>
              <c:layout>
                <c:manualLayout>
                  <c:x val="0.21140286283658988"/>
                  <c:y val="1.7931942065531066E-2"/>
                </c:manualLayout>
              </c:layout>
              <c:tx>
                <c:rich>
                  <a:bodyPr/>
                  <a:lstStyle/>
                  <a:p>
                    <a:pPr>
                      <a:defRPr sz="105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050" b="1" i="0" u="none" strike="noStrike" baseline="0" dirty="0" err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Окремі</a:t>
                    </a:r>
                    <a:r>
                      <a:rPr lang="ru-RU" sz="105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заходи по </a:t>
                    </a:r>
                    <a:r>
                      <a:rPr lang="ru-RU" sz="1050" b="1" i="0" u="none" strike="noStrike" baseline="0" dirty="0" err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реалізаціії</a:t>
                    </a:r>
                    <a:r>
                      <a:rPr lang="ru-RU" sz="105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ru-RU" sz="1050" b="1" i="0" u="none" strike="noStrike" baseline="0" dirty="0" err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державних</a:t>
                    </a:r>
                    <a:r>
                      <a:rPr lang="ru-RU" sz="105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(</a:t>
                    </a:r>
                    <a:r>
                      <a:rPr lang="ru-RU" sz="1050" b="1" i="0" u="none" strike="noStrike" baseline="0" dirty="0" err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регіональних</a:t>
                    </a:r>
                    <a:r>
                      <a:rPr lang="ru-RU" sz="105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) </a:t>
                    </a:r>
                    <a:r>
                      <a:rPr lang="ru-RU" sz="1050" b="1" i="0" u="none" strike="noStrike" baseline="0" dirty="0" err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програм</a:t>
                    </a:r>
                    <a:r>
                      <a:rPr lang="ru-RU" sz="105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, не </a:t>
                    </a:r>
                    <a:r>
                      <a:rPr lang="ru-RU" sz="1050" b="1" i="0" u="none" strike="noStrike" baseline="0" dirty="0" err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віднесені</a:t>
                    </a:r>
                    <a:r>
                      <a:rPr lang="ru-RU" sz="105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до </a:t>
                    </a:r>
                    <a:r>
                      <a:rPr lang="ru-RU" sz="1050" b="1" i="0" u="none" strike="noStrike" baseline="0" dirty="0" err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заходів</a:t>
                    </a:r>
                    <a:r>
                      <a:rPr lang="ru-RU" sz="105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ru-RU" sz="1050" b="1" i="0" u="none" strike="noStrike" baseline="0" dirty="0" err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розвитку</a:t>
                    </a:r>
                    <a:r>
                      <a:rPr lang="ru-RU" sz="1050" b="1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2,295
(43,63%)</a:t>
                    </a:r>
                    <a:endParaRPr lang="ru-RU" b="1" baseline="0" dirty="0"/>
                  </a:p>
                </c:rich>
              </c:tx>
              <c:spPr>
                <a:noFill/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F9B4-472B-B507-824BE961AAF5}"/>
                </c:ext>
              </c:extLst>
            </c:dLbl>
            <c:spPr>
              <a:noFill/>
              <a:effectLst/>
            </c:spPr>
            <c:txPr>
              <a:bodyPr/>
              <a:lstStyle/>
              <a:p>
                <a:pPr>
                  <a:defRPr sz="105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Оплата праці і нарахування на заробітну плату</c:v>
                </c:pt>
                <c:pt idx="1">
                  <c:v>Предмети, матеріали, обладнання та інвентар</c:v>
                </c:pt>
                <c:pt idx="2">
                  <c:v>Оплата послуг (крім комунальних)</c:v>
                </c:pt>
                <c:pt idx="3">
                  <c:v>Інші поточні видатки</c:v>
                </c:pt>
                <c:pt idx="4">
                  <c:v>Оплата комунальних послуг та енергоносіїв</c:v>
                </c:pt>
                <c:pt idx="5">
                  <c:v>Окремі заходи по реалізації державних (регіональних) програм, не віднесені до заходів розвитку</c:v>
                </c:pt>
              </c:strCache>
            </c:strRef>
          </c:cat>
          <c:val>
            <c:numRef>
              <c:f>Лист1!$B$2:$B$7</c:f>
              <c:numCache>
                <c:formatCode>0.00</c:formatCode>
                <c:ptCount val="6"/>
                <c:pt idx="0">
                  <c:v>4765.7950000000001</c:v>
                </c:pt>
                <c:pt idx="1">
                  <c:v>225.46799999999999</c:v>
                </c:pt>
                <c:pt idx="2">
                  <c:v>334.06700000000001</c:v>
                </c:pt>
                <c:pt idx="3">
                  <c:v>69.275000000000006</c:v>
                </c:pt>
                <c:pt idx="4">
                  <c:v>86.876000000000005</c:v>
                </c:pt>
                <c:pt idx="5">
                  <c:v>2.2949999999999999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FA7-4629-A893-796B45D7F8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7680166348707338"/>
          <c:y val="0.17452939060981956"/>
          <c:w val="0.31903130664385337"/>
          <c:h val="0.64662083460694308"/>
        </c:manualLayout>
      </c:layout>
      <c:overlay val="1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uk-UA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i="0" baseline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b="1" i="0" u="sng" baseline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uk-UA" sz="2400" b="1" i="0" u="sng" baseline="0" noProof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економічною класифікацією видатків</a:t>
            </a:r>
            <a:r>
              <a:rPr lang="ru-RU" sz="2400" b="1" i="0" baseline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8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703993875765529"/>
          <c:y val="5.7407407407407407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5257924438268244"/>
          <c:y val="0.1242669461537539"/>
          <c:w val="0.851750420262958"/>
          <c:h val="0.40749442225340965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Кошторисні призначення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3.9041427090978964E-2"/>
                  <c:y val="-3.808461381601833E-3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4766,386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663B-4A73-8E12-34067449E28E}"/>
                </c:ext>
              </c:extLst>
            </c:dLbl>
            <c:dLbl>
              <c:idx val="1"/>
              <c:layout>
                <c:manualLayout>
                  <c:x val="-6.9444444444444441E-3"/>
                  <c:y val="-3.9682539682540409E-3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227,934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663B-4A73-8E12-34067449E28E}"/>
                </c:ext>
              </c:extLst>
            </c:dLbl>
            <c:dLbl>
              <c:idx val="2"/>
              <c:layout>
                <c:manualLayout>
                  <c:x val="-6.9444545238296828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337,648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663B-4A73-8E12-34067449E28E}"/>
                </c:ext>
              </c:extLst>
            </c:dLbl>
            <c:dLbl>
              <c:idx val="3"/>
              <c:layout>
                <c:manualLayout>
                  <c:x val="-8.3333333333332829E-3"/>
                  <c:y val="-1.4814814814814815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9,92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663B-4A73-8E12-34067449E28E}"/>
                </c:ext>
              </c:extLst>
            </c:dLbl>
            <c:dLbl>
              <c:idx val="4"/>
              <c:layout>
                <c:manualLayout>
                  <c:x val="-9.7222222222222224E-3"/>
                  <c:y val="-1.111111111111111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119,393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663B-4A73-8E12-34067449E28E}"/>
                </c:ext>
              </c:extLst>
            </c:dLbl>
            <c:dLbl>
              <c:idx val="5"/>
              <c:layout>
                <c:manualLayout>
                  <c:x val="4.1666666666666666E-3"/>
                  <c:y val="-9.2592592592592587E-3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5,26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663B-4A73-8E12-34067449E28E}"/>
                </c:ext>
              </c:extLst>
            </c:dLbl>
            <c:dLbl>
              <c:idx val="6"/>
              <c:layout>
                <c:manualLayout>
                  <c:x val="-4.1666666666666666E-3"/>
                  <c:y val="-9.2592592592592587E-3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121,386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663B-4A73-8E12-34067449E28E}"/>
                </c:ext>
              </c:extLst>
            </c:dLbl>
            <c:dLbl>
              <c:idx val="7"/>
              <c:layout>
                <c:manualLayout>
                  <c:x val="-3.3442094776354431E-2"/>
                  <c:y val="2.3374506699293484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379,0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663B-4A73-8E12-34067449E2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7"/>
                <c:pt idx="0">
                  <c:v>Заробітна плата та нарахування та оплату праці</c:v>
                </c:pt>
                <c:pt idx="1">
                  <c:v>Предмети, матеріали, обладнання та інвентар</c:v>
                </c:pt>
                <c:pt idx="2">
                  <c:v>Оплата послуг (крім комунальних)</c:v>
                </c:pt>
                <c:pt idx="3">
                  <c:v>Видатки на відрядження</c:v>
                </c:pt>
                <c:pt idx="4">
                  <c:v>Комунальні послуги</c:v>
                </c:pt>
                <c:pt idx="5">
                  <c:v>Окремі заходи по реалізації державних (регіональних) програм, не віднесені до заходів розвитку</c:v>
                </c:pt>
                <c:pt idx="6">
                  <c:v>Інші поточні видатки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4766.3860000000004</c:v>
                </c:pt>
                <c:pt idx="1">
                  <c:v>227.934</c:v>
                </c:pt>
                <c:pt idx="2">
                  <c:v>337.64800000000002</c:v>
                </c:pt>
                <c:pt idx="3">
                  <c:v>9.92</c:v>
                </c:pt>
                <c:pt idx="4">
                  <c:v>119.393</c:v>
                </c:pt>
                <c:pt idx="5">
                  <c:v>5.26</c:v>
                </c:pt>
                <c:pt idx="6">
                  <c:v>121.386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A30-4BF4-9279-8FCDC2BD005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Касові видатки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1614087505759843E-2"/>
                  <c:y val="-2.412885194381468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4765,795 (99,99%)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13442381629727845"/>
                      <c:h val="2.5412033538450462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8-663B-4A73-8E12-34067449E28E}"/>
                </c:ext>
              </c:extLst>
            </c:dLbl>
            <c:dLbl>
              <c:idx val="1"/>
              <c:layout>
                <c:manualLayout>
                  <c:x val="4.2234605990955467E-3"/>
                  <c:y val="-1.2439124593664159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225,468 (98,92%)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663B-4A73-8E12-34067449E28E}"/>
                </c:ext>
              </c:extLst>
            </c:dLbl>
            <c:dLbl>
              <c:idx val="2"/>
              <c:layout>
                <c:manualLayout>
                  <c:x val="0"/>
                  <c:y val="-4.1279669762641896E-3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334,067 (98,94%)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663B-4A73-8E12-34067449E28E}"/>
                </c:ext>
              </c:extLst>
            </c:dLbl>
            <c:dLbl>
              <c:idx val="3"/>
              <c:layout>
                <c:manualLayout>
                  <c:x val="0"/>
                  <c:y val="-2.0370370370370438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0,00 (0%)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663B-4A73-8E12-34067449E28E}"/>
                </c:ext>
              </c:extLst>
            </c:dLbl>
            <c:dLbl>
              <c:idx val="4"/>
              <c:layout>
                <c:manualLayout>
                  <c:x val="5.5555555555555558E-3"/>
                  <c:y val="-1.666666666666659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86,875 (72,76%)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0C-663B-4A73-8E12-34067449E28E}"/>
                </c:ext>
              </c:extLst>
            </c:dLbl>
            <c:dLbl>
              <c:idx val="5"/>
              <c:layout>
                <c:manualLayout>
                  <c:x val="8.3333333333333332E-3"/>
                  <c:y val="-2.5925925925925859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2,295 (43,63%)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663B-4A73-8E12-34067449E28E}"/>
                </c:ext>
              </c:extLst>
            </c:dLbl>
            <c:dLbl>
              <c:idx val="6"/>
              <c:layout>
                <c:manualLayout>
                  <c:x val="1.2037073490813649E-2"/>
                  <c:y val="-1.8518664333624965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69,275 (57,07%)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E-663B-4A73-8E12-34067449E28E}"/>
                </c:ext>
              </c:extLst>
            </c:dLbl>
            <c:dLbl>
              <c:idx val="7"/>
              <c:layout>
                <c:manualLayout>
                  <c:x val="6.2098063785262477E-3"/>
                  <c:y val="-9.8354264876989693E-3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350,03(92,4%)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F-663B-4A73-8E12-34067449E2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7"/>
                <c:pt idx="0">
                  <c:v>Заробітна плата та нарахування та оплату праці</c:v>
                </c:pt>
                <c:pt idx="1">
                  <c:v>Предмети, матеріали, обладнання та інвентар</c:v>
                </c:pt>
                <c:pt idx="2">
                  <c:v>Оплата послуг (крім комунальних)</c:v>
                </c:pt>
                <c:pt idx="3">
                  <c:v>Видатки на відрядження</c:v>
                </c:pt>
                <c:pt idx="4">
                  <c:v>Комунальні послуги</c:v>
                </c:pt>
                <c:pt idx="5">
                  <c:v>Окремі заходи по реалізації державних (регіональних) програм, не віднесені до заходів розвитку</c:v>
                </c:pt>
                <c:pt idx="6">
                  <c:v>Інші поточні видатки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4765.7950000000001</c:v>
                </c:pt>
                <c:pt idx="1">
                  <c:v>225.46799999999999</c:v>
                </c:pt>
                <c:pt idx="2">
                  <c:v>334.06700000000001</c:v>
                </c:pt>
                <c:pt idx="3">
                  <c:v>0</c:v>
                </c:pt>
                <c:pt idx="4">
                  <c:v>86.876000000000005</c:v>
                </c:pt>
                <c:pt idx="5">
                  <c:v>2.2949999999999999</c:v>
                </c:pt>
                <c:pt idx="6">
                  <c:v>69.275000000000006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FA30-4BF4-9279-8FCDC2BD005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8980096"/>
        <c:axId val="128981632"/>
        <c:axId val="129246528"/>
      </c:bar3DChart>
      <c:catAx>
        <c:axId val="128980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5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uk-UA"/>
          </a:p>
        </c:txPr>
        <c:crossAx val="128981632"/>
        <c:crosses val="autoZero"/>
        <c:auto val="1"/>
        <c:lblAlgn val="ctr"/>
        <c:lblOffset val="100"/>
        <c:noMultiLvlLbl val="0"/>
      </c:catAx>
      <c:valAx>
        <c:axId val="128981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2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28980096"/>
        <c:crosses val="autoZero"/>
        <c:crossBetween val="between"/>
      </c:valAx>
      <c:serAx>
        <c:axId val="129246528"/>
        <c:scaling>
          <c:orientation val="minMax"/>
        </c:scaling>
        <c:delete val="1"/>
        <c:axPos val="b"/>
        <c:majorTickMark val="none"/>
        <c:minorTickMark val="none"/>
        <c:tickLblPos val="nextTo"/>
        <c:crossAx val="128981632"/>
        <c:crosses val="autoZero"/>
      </c:serAx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2">
        <a:lumMod val="90000"/>
        <a:alpha val="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uk-UA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 u="sng"/>
            </a:pPr>
            <a:r>
              <a:rPr lang="ru-RU" u="sng" dirty="0"/>
              <a:t>- за </a:t>
            </a:r>
            <a:r>
              <a:rPr lang="uk-UA" u="sng" noProof="0" dirty="0"/>
              <a:t>економічною класифікацією видатків </a:t>
            </a:r>
            <a:r>
              <a:rPr lang="en-US" sz="1800" u="sng" dirty="0"/>
              <a:t>(</a:t>
            </a:r>
            <a:r>
              <a:rPr lang="uk-UA" sz="1800" u="sng" dirty="0"/>
              <a:t>розширена)</a:t>
            </a:r>
            <a:r>
              <a:rPr lang="ru-RU" u="sng" dirty="0"/>
              <a:t>:</a:t>
            </a:r>
          </a:p>
        </c:rich>
      </c:tx>
      <c:layout>
        <c:manualLayout>
          <c:xMode val="edge"/>
          <c:yMode val="edge"/>
          <c:x val="0.1703993875765529"/>
          <c:y val="5.7407407407407407E-2"/>
        </c:manualLayout>
      </c:layout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580577427821522E-2"/>
          <c:y val="8.9990813648293963E-2"/>
          <c:w val="0.94197200349956256"/>
          <c:h val="0.7068490813648293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Кошторисні призначення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1574102198649501E-2"/>
                  <c:y val="-7.5678520320118843E-17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3898,20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FA30-4BF4-9279-8FCDC2BD0058}"/>
                </c:ext>
              </c:extLst>
            </c:dLbl>
            <c:dLbl>
              <c:idx val="1"/>
              <c:layout>
                <c:manualLayout>
                  <c:x val="1.1111111111111086E-2"/>
                  <c:y val="-3.968212306794984E-3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868,186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FA30-4BF4-9279-8FCDC2BD0058}"/>
                </c:ext>
              </c:extLst>
            </c:dLbl>
            <c:dLbl>
              <c:idx val="2"/>
              <c:layout>
                <c:manualLayout>
                  <c:x val="-6.9444545238296828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227,934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FA30-4BF4-9279-8FCDC2BD0058}"/>
                </c:ext>
              </c:extLst>
            </c:dLbl>
            <c:dLbl>
              <c:idx val="3"/>
              <c:layout>
                <c:manualLayout>
                  <c:x val="4.1666666666666666E-3"/>
                  <c:y val="-1.8518518518518519E-3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337,648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374E-426D-BED3-28BF0496F33C}"/>
                </c:ext>
              </c:extLst>
            </c:dLbl>
            <c:dLbl>
              <c:idx val="4"/>
              <c:layout>
                <c:manualLayout>
                  <c:x val="-9.7222222222222224E-3"/>
                  <c:y val="-1.1111111111111112E-2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9,92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374E-426D-BED3-28BF0496F33C}"/>
                </c:ext>
              </c:extLst>
            </c:dLbl>
            <c:dLbl>
              <c:idx val="5"/>
              <c:layout>
                <c:manualLayout>
                  <c:x val="4.1666666666666666E-3"/>
                  <c:y val="-9.2592592592592587E-3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90,373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374E-426D-BED3-28BF0496F33C}"/>
                </c:ext>
              </c:extLst>
            </c:dLbl>
            <c:dLbl>
              <c:idx val="6"/>
              <c:layout>
                <c:manualLayout>
                  <c:x val="-4.1666666666666666E-3"/>
                  <c:y val="-9.2592592592592587E-3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2,035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374E-426D-BED3-28BF0496F33C}"/>
                </c:ext>
              </c:extLst>
            </c:dLbl>
            <c:dLbl>
              <c:idx val="7"/>
              <c:layout>
                <c:manualLayout>
                  <c:x val="-1.0311570428696413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25,955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AE49-4B62-87C2-2E6D56E803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Лист1!$A$2:$A$12</c:f>
              <c:strCache>
                <c:ptCount val="11"/>
                <c:pt idx="0">
                  <c:v>Заробітна плата </c:v>
                </c:pt>
                <c:pt idx="1">
                  <c:v>Нарахування та оплату праці</c:v>
                </c:pt>
                <c:pt idx="2">
                  <c:v>Предмети, матеріали, обладнання та інвентар</c:v>
                </c:pt>
                <c:pt idx="3">
                  <c:v>Оплата послуг (крім комунальних)</c:v>
                </c:pt>
                <c:pt idx="4">
                  <c:v>Видатки на відрядження</c:v>
                </c:pt>
                <c:pt idx="5">
                  <c:v>Оплата теплопостачання</c:v>
                </c:pt>
                <c:pt idx="6">
                  <c:v>Оплата водопостачання та водовідведення</c:v>
                </c:pt>
                <c:pt idx="7">
                  <c:v>Оплата електроенергії</c:v>
                </c:pt>
                <c:pt idx="8">
                  <c:v>Оплата інших енергоносіїв та інших комунальних послуг</c:v>
                </c:pt>
                <c:pt idx="9">
                  <c:v>Окремі заходи по реалізації державних (регіональних) програм, не віднесені до заходів розвитку</c:v>
                </c:pt>
                <c:pt idx="10">
                  <c:v>Інші поточні видатки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3898.2</c:v>
                </c:pt>
                <c:pt idx="1">
                  <c:v>868.18600000000004</c:v>
                </c:pt>
                <c:pt idx="2">
                  <c:v>227.934</c:v>
                </c:pt>
                <c:pt idx="3">
                  <c:v>337.64800000000002</c:v>
                </c:pt>
                <c:pt idx="4">
                  <c:v>9.92</c:v>
                </c:pt>
                <c:pt idx="5">
                  <c:v>90.373000000000005</c:v>
                </c:pt>
                <c:pt idx="6">
                  <c:v>2.0350000000000001</c:v>
                </c:pt>
                <c:pt idx="7">
                  <c:v>25.954999999999998</c:v>
                </c:pt>
                <c:pt idx="8">
                  <c:v>1.03</c:v>
                </c:pt>
                <c:pt idx="9">
                  <c:v>5.26</c:v>
                </c:pt>
                <c:pt idx="10">
                  <c:v>121.386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A30-4BF4-9279-8FCDC2BD005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Касові видатки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867115924307687E-2"/>
                  <c:y val="-1.1882241435506841E-2"/>
                </c:manualLayout>
              </c:layout>
              <c:tx>
                <c:rich>
                  <a:bodyPr/>
                  <a:lstStyle/>
                  <a:p>
                    <a:r>
                      <a: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3898,12</a:t>
                    </a:r>
                  </a:p>
                  <a:p>
                    <a:r>
                      <a: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(100%)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381146106736659"/>
                      <c:h val="5.4605132691746855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4-FA30-4BF4-9279-8FCDC2BD0058}"/>
                </c:ext>
              </c:extLst>
            </c:dLbl>
            <c:dLbl>
              <c:idx val="1"/>
              <c:layout>
                <c:manualLayout>
                  <c:x val="4.1666666666666666E-3"/>
                  <c:y val="-1.1111111111111112E-2"/>
                </c:manualLayout>
              </c:layout>
              <c:tx>
                <c:rich>
                  <a:bodyPr/>
                  <a:lstStyle/>
                  <a:p>
                    <a:r>
                      <a: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867,673</a:t>
                    </a:r>
                    <a:r>
                      <a:rPr lang="en-US" sz="11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(99,9%)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AE49-4B62-87C2-2E6D56E80330}"/>
                </c:ext>
              </c:extLst>
            </c:dLbl>
            <c:dLbl>
              <c:idx val="2"/>
              <c:layout>
                <c:manualLayout>
                  <c:x val="-1.3888888888888889E-3"/>
                  <c:y val="-5.9798775153105865E-3"/>
                </c:manualLayout>
              </c:layout>
              <c:tx>
                <c:rich>
                  <a:bodyPr/>
                  <a:lstStyle/>
                  <a:p>
                    <a:r>
                      <a: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225,468</a:t>
                    </a:r>
                    <a:r>
                      <a:rPr lang="en-US" sz="11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(98,9%)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FA30-4BF4-9279-8FCDC2BD0058}"/>
                </c:ext>
              </c:extLst>
            </c:dLbl>
            <c:dLbl>
              <c:idx val="3"/>
              <c:layout>
                <c:manualLayout>
                  <c:x val="6.9444444444444441E-3"/>
                  <c:y val="-2.0370370370370438E-2"/>
                </c:manualLayout>
              </c:layout>
              <c:tx>
                <c:rich>
                  <a:bodyPr/>
                  <a:lstStyle/>
                  <a:p>
                    <a:r>
                      <a: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334,067 (98,9%)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FA30-4BF4-9279-8FCDC2BD0058}"/>
                </c:ext>
              </c:extLst>
            </c:dLbl>
            <c:dLbl>
              <c:idx val="4"/>
              <c:layout>
                <c:manualLayout>
                  <c:x val="5.5555555555555558E-3"/>
                  <c:y val="-1.6666666666666597E-2"/>
                </c:manualLayout>
              </c:layout>
              <c:tx>
                <c:rich>
                  <a:bodyPr/>
                  <a:lstStyle/>
                  <a:p>
                    <a:r>
                      <a: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0,00 (0%)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AE49-4B62-87C2-2E6D56E80330}"/>
                </c:ext>
              </c:extLst>
            </c:dLbl>
            <c:dLbl>
              <c:idx val="5"/>
              <c:layout>
                <c:manualLayout>
                  <c:x val="5.5555555555555558E-3"/>
                  <c:y val="-2.5925925925925925E-2"/>
                </c:manualLayout>
              </c:layout>
              <c:tx>
                <c:rich>
                  <a:bodyPr/>
                  <a:lstStyle/>
                  <a:p>
                    <a:r>
                      <a: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58,237(64,4%)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FA30-4BF4-9279-8FCDC2BD0058}"/>
                </c:ext>
              </c:extLst>
            </c:dLbl>
            <c:dLbl>
              <c:idx val="6"/>
              <c:layout>
                <c:manualLayout>
                  <c:x val="2.4537073490813546E-2"/>
                  <c:y val="-2.9629775444736075E-2"/>
                </c:manualLayout>
              </c:layout>
              <c:tx>
                <c:rich>
                  <a:bodyPr/>
                  <a:lstStyle/>
                  <a:p>
                    <a:r>
                      <a: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2,034(100%)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FA30-4BF4-9279-8FCDC2BD0058}"/>
                </c:ext>
              </c:extLst>
            </c:dLbl>
            <c:dLbl>
              <c:idx val="7"/>
              <c:layout>
                <c:manualLayout>
                  <c:x val="1.8055555555555554E-2"/>
                  <c:y val="-7.4074074074074077E-3"/>
                </c:manualLayout>
              </c:layout>
              <c:tx>
                <c:rich>
                  <a:bodyPr/>
                  <a:lstStyle/>
                  <a:p>
                    <a:r>
                      <a: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25,7(99%)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FA30-4BF4-9279-8FCDC2BD0058}"/>
                </c:ext>
              </c:extLst>
            </c:dLbl>
            <c:dLbl>
              <c:idx val="8"/>
              <c:layout>
                <c:manualLayout>
                  <c:x val="2.2222222222222223E-2"/>
                  <c:y val="-4.0740740740740744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0,9 (87,7%)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AE49-4B62-87C2-2E6D56E80330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 dirty="0"/>
                      <a:t>2,965(43,6%)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AE49-4B62-87C2-2E6D56E80330}"/>
                </c:ext>
              </c:extLst>
            </c:dLbl>
            <c:dLbl>
              <c:idx val="10"/>
              <c:layout>
                <c:manualLayout>
                  <c:x val="1.8347222222222223E-2"/>
                  <c:y val="-1.481481481481481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69,275 (57,1%)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AE49-4B62-87C2-2E6D56E803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1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Лист1!$A$2:$A$12</c:f>
              <c:strCache>
                <c:ptCount val="11"/>
                <c:pt idx="0">
                  <c:v>Заробітна плата </c:v>
                </c:pt>
                <c:pt idx="1">
                  <c:v>Нарахування та оплату праці</c:v>
                </c:pt>
                <c:pt idx="2">
                  <c:v>Предмети, матеріали, обладнання та інвентар</c:v>
                </c:pt>
                <c:pt idx="3">
                  <c:v>Оплата послуг (крім комунальних)</c:v>
                </c:pt>
                <c:pt idx="4">
                  <c:v>Видатки на відрядження</c:v>
                </c:pt>
                <c:pt idx="5">
                  <c:v>Оплата теплопостачання</c:v>
                </c:pt>
                <c:pt idx="6">
                  <c:v>Оплата водопостачання та водовідведення</c:v>
                </c:pt>
                <c:pt idx="7">
                  <c:v>Оплата електроенергії</c:v>
                </c:pt>
                <c:pt idx="8">
                  <c:v>Оплата інших енергоносіїв та інших комунальних послуг</c:v>
                </c:pt>
                <c:pt idx="9">
                  <c:v>Окремі заходи по реалізації державних (регіональних) програм, не віднесені до заходів розвитку</c:v>
                </c:pt>
                <c:pt idx="10">
                  <c:v>Інші поточні видатки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11"/>
                <c:pt idx="0">
                  <c:v>3898.1210000000001</c:v>
                </c:pt>
                <c:pt idx="1">
                  <c:v>867.673</c:v>
                </c:pt>
                <c:pt idx="2">
                  <c:v>225.46799999999999</c:v>
                </c:pt>
                <c:pt idx="3">
                  <c:v>334.06700000000001</c:v>
                </c:pt>
                <c:pt idx="4">
                  <c:v>0</c:v>
                </c:pt>
                <c:pt idx="5">
                  <c:v>58.237000000000002</c:v>
                </c:pt>
                <c:pt idx="6">
                  <c:v>2.0339999999999998</c:v>
                </c:pt>
                <c:pt idx="7">
                  <c:v>25.7</c:v>
                </c:pt>
                <c:pt idx="8">
                  <c:v>0.9</c:v>
                </c:pt>
                <c:pt idx="9">
                  <c:v>2.9649999999999999</c:v>
                </c:pt>
                <c:pt idx="10">
                  <c:v>69.275000000000006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FA30-4BF4-9279-8FCDC2BD005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9092608"/>
        <c:axId val="129151744"/>
        <c:axId val="129247872"/>
      </c:bar3DChart>
      <c:catAx>
        <c:axId val="129092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 sz="1200"/>
            </a:pPr>
            <a:endParaRPr lang="uk-UA"/>
          </a:p>
        </c:txPr>
        <c:crossAx val="129151744"/>
        <c:crosses val="autoZero"/>
        <c:auto val="1"/>
        <c:lblAlgn val="ctr"/>
        <c:lblOffset val="100"/>
        <c:noMultiLvlLbl val="0"/>
      </c:catAx>
      <c:valAx>
        <c:axId val="12915174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uk-UA"/>
          </a:p>
        </c:txPr>
        <c:crossAx val="129092608"/>
        <c:crosses val="autoZero"/>
        <c:crossBetween val="between"/>
      </c:valAx>
      <c:serAx>
        <c:axId val="129247872"/>
        <c:scaling>
          <c:orientation val="minMax"/>
        </c:scaling>
        <c:delete val="1"/>
        <c:axPos val="b"/>
        <c:majorTickMark val="none"/>
        <c:minorTickMark val="none"/>
        <c:tickLblPos val="nextTo"/>
        <c:crossAx val="129151744"/>
        <c:crosses val="autoZero"/>
      </c:serAx>
    </c:plotArea>
    <c:legend>
      <c:legendPos val="b"/>
      <c:overlay val="0"/>
      <c:txPr>
        <a:bodyPr rot="0" vert="horz"/>
        <a:lstStyle/>
        <a:p>
          <a:pPr>
            <a:defRPr/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ru-RU" sz="1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Показники затрат, штатних одиниць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ln>
          <a:noFill/>
        </a:ln>
        <a:effectLst/>
        <a:sp3d/>
      </c:spPr>
    </c:floor>
    <c:sideWall>
      <c:thickness val="0"/>
      <c:spPr>
        <a:noFill/>
      </c:spPr>
    </c:sideWall>
    <c:backWall>
      <c:thickness val="0"/>
      <c:spPr>
        <a:noFill/>
      </c:spPr>
    </c:backWall>
    <c:plotArea>
      <c:layout>
        <c:manualLayout>
          <c:layoutTarget val="inner"/>
          <c:xMode val="edge"/>
          <c:yMode val="edge"/>
          <c:x val="5.1871988223694258E-2"/>
          <c:y val="0.1689606741573034"/>
          <c:w val="0.91285464316960385"/>
          <c:h val="0.559230587749565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затверджено паспортом бюджетної програми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5.5114638447971778E-2"/>
                  <c:y val="-8.1103836739508731E-2"/>
                </c:manualLayout>
              </c:layout>
              <c:tx>
                <c:rich>
                  <a:bodyPr/>
                  <a:lstStyle/>
                  <a:p>
                    <a:r>
                      <a:rPr lang="en-US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71B8-4ED8-A8E9-049F67DD7F62}"/>
                </c:ext>
              </c:extLst>
            </c:dLbl>
            <c:dLbl>
              <c:idx val="1"/>
              <c:layout>
                <c:manualLayout>
                  <c:x val="2.0833333333333249E-2"/>
                  <c:y val="-4.76190476190476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1B8-4ED8-A8E9-049F67DD7F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Кількість штатних одиниць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1B8-4ED8-A8E9-049F67DD7F6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виконано за звітний період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4.2043615515802463E-2"/>
                  <c:y val="-9.118080745524787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71B8-4ED8-A8E9-049F67DD7F62}"/>
                </c:ext>
              </c:extLst>
            </c:dLbl>
            <c:dLbl>
              <c:idx val="1"/>
              <c:layout>
                <c:manualLayout>
                  <c:x val="3.0092592592592508E-2"/>
                  <c:y val="-4.36507936507937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1B8-4ED8-A8E9-049F67DD7F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accent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Кількість штатних одиниць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1B8-4ED8-A8E9-049F67DD7F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1251584"/>
        <c:axId val="131261568"/>
        <c:axId val="0"/>
      </c:bar3DChart>
      <c:catAx>
        <c:axId val="131251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uk-UA"/>
          </a:p>
        </c:txPr>
        <c:crossAx val="131261568"/>
        <c:crosses val="autoZero"/>
        <c:auto val="1"/>
        <c:lblAlgn val="ctr"/>
        <c:lblOffset val="100"/>
        <c:noMultiLvlLbl val="0"/>
      </c:catAx>
      <c:valAx>
        <c:axId val="131261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uk-UA"/>
          </a:p>
        </c:txPr>
        <c:crossAx val="131251584"/>
        <c:crosses val="autoZero"/>
        <c:crossBetween val="between"/>
        <c:minorUnit val="1"/>
      </c:valAx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>
        <a:alpha val="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uk-UA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затверджено паспортом бюджетної програми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1.8455200504417259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2300</a:t>
                    </a:r>
                    <a:endParaRPr lang="en-US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F680-41B6-AAA2-D83AA1DE3730}"/>
                </c:ext>
              </c:extLst>
            </c:dLbl>
            <c:dLbl>
              <c:idx val="1"/>
              <c:layout>
                <c:manualLayout>
                  <c:x val="1.7976987297131958E-2"/>
                  <c:y val="-2.2423374314830737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F680-41B6-AAA2-D83AA1DE3730}"/>
                </c:ext>
              </c:extLst>
            </c:dLbl>
            <c:dLbl>
              <c:idx val="2"/>
              <c:layout>
                <c:manualLayout>
                  <c:x val="5.7126920724027497E-3"/>
                  <c:y val="-2.4673485052887342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500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A17E-49B0-A8F3-46BD40767173}"/>
                </c:ext>
              </c:extLst>
            </c:dLbl>
            <c:dLbl>
              <c:idx val="3"/>
              <c:layout>
                <c:manualLayout>
                  <c:x val="3.6406041453581439E-3"/>
                  <c:y val="-2.6004041376115443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800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A17E-49B0-A8F3-46BD407671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Кількість отриманих листів, звернень, заяв, скарг</c:v>
                </c:pt>
                <c:pt idx="1">
                  <c:v>Кількість прийнятих нормативно-правових актів</c:v>
                </c:pt>
                <c:pt idx="2">
                  <c:v>Кількість проведених контрольно-інспекційних заходів</c:v>
                </c:pt>
                <c:pt idx="3">
                  <c:v>Кількість складених документів контрольно-інспекційного та реєстраційно-дозвільного характеру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2300</c:v>
                </c:pt>
                <c:pt idx="1">
                  <c:v>3</c:v>
                </c:pt>
                <c:pt idx="2">
                  <c:v>500</c:v>
                </c:pt>
                <c:pt idx="3">
                  <c:v>800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680-41B6-AAA2-D83AA1DE373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виконано за звітний період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997098672136457E-3"/>
                  <c:y val="-1.44870266940036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680-41B6-AAA2-D83AA1DE3730}"/>
                </c:ext>
              </c:extLst>
            </c:dLbl>
            <c:dLbl>
              <c:idx val="1"/>
              <c:layout>
                <c:manualLayout>
                  <c:x val="7.2418492928857268E-3"/>
                  <c:y val="-3.6779282821389252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</a:t>
                    </a:r>
                    <a:endParaRPr lang="en-US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F680-41B6-AAA2-D83AA1DE3730}"/>
                </c:ext>
              </c:extLst>
            </c:dLbl>
            <c:dLbl>
              <c:idx val="2"/>
              <c:layout>
                <c:manualLayout>
                  <c:x val="1.4562416581432576E-2"/>
                  <c:y val="-2.9254546548129871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331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A17E-49B0-A8F3-46BD40767173}"/>
                </c:ext>
              </c:extLst>
            </c:dLbl>
            <c:dLbl>
              <c:idx val="3"/>
              <c:layout>
                <c:manualLayout>
                  <c:x val="3.0412550829464792E-2"/>
                  <c:y val="-3.3893780921888911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802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A17E-49B0-A8F3-46BD407671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Кількість отриманих листів, звернень, заяв, скарг</c:v>
                </c:pt>
                <c:pt idx="1">
                  <c:v>Кількість прийнятих нормативно-правових актів</c:v>
                </c:pt>
                <c:pt idx="2">
                  <c:v>Кількість проведених контрольно-інспекційних заходів</c:v>
                </c:pt>
                <c:pt idx="3">
                  <c:v>Кількість складених документів контрольно-інспекційного та реєстраційно-дозвільного характеру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2154</c:v>
                </c:pt>
                <c:pt idx="1">
                  <c:v>3</c:v>
                </c:pt>
                <c:pt idx="2">
                  <c:v>331</c:v>
                </c:pt>
                <c:pt idx="3">
                  <c:v>802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680-41B6-AAA2-D83AA1DE37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0"/>
        <c:shape val="box"/>
        <c:axId val="129782144"/>
        <c:axId val="129783680"/>
        <c:axId val="0"/>
      </c:bar3DChart>
      <c:catAx>
        <c:axId val="129782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uk-UA"/>
          </a:p>
        </c:txPr>
        <c:crossAx val="129783680"/>
        <c:crosses val="autoZero"/>
        <c:auto val="1"/>
        <c:lblAlgn val="ctr"/>
        <c:lblOffset val="100"/>
        <c:noMultiLvlLbl val="0"/>
      </c:catAx>
      <c:valAx>
        <c:axId val="1297836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uk-UA"/>
          </a:p>
        </c:txPr>
        <c:crossAx val="129782144"/>
        <c:crosses val="autoZero"/>
        <c:crossBetween val="between"/>
      </c:valAx>
    </c:plotArea>
    <c:legend>
      <c:legendPos val="b"/>
      <c:overlay val="0"/>
      <c:txPr>
        <a:bodyPr rot="0" vert="horz"/>
        <a:lstStyle/>
        <a:p>
          <a:pPr>
            <a:defRPr/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0.16712</cdr:x>
      <cdr:y>0.04556</cdr:y>
    </cdr:from>
    <cdr:to>
      <cdr:x>0.88015</cdr:x>
      <cdr:y>0.21274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1526456" y="311448"/>
          <a:ext cx="6512511" cy="1143000"/>
        </a:xfrm>
        <a:prstGeom xmlns:a="http://schemas.openxmlformats.org/drawingml/2006/main" prst="rect">
          <a:avLst/>
        </a:prstGeom>
        <a:effectLst xmlns:a="http://schemas.openxmlformats.org/drawingml/2006/main"/>
      </cdr:spPr>
      <cdr:txBody>
        <a:bodyPr xmlns:a="http://schemas.openxmlformats.org/drawingml/2006/main" vert="horz" lIns="91440" tIns="45720" rIns="91440" bIns="45720" rtlCol="0" anchor="t" anchorCtr="0">
          <a:noAutofit/>
        </a:bodyPr>
        <a:lstStyle xmlns:a="http://schemas.openxmlformats.org/drawingml/2006/main">
          <a:lvl1pPr marL="320040" indent="-320040" algn="r" defTabSz="914400" rtl="0" eaLnBrk="1" latinLnBrk="0" hangingPunct="1">
            <a:spcBef>
              <a:spcPct val="0"/>
            </a:spcBef>
            <a:buClr>
              <a:schemeClr val="accent6">
                <a:lumMod val="75000"/>
              </a:schemeClr>
            </a:buClr>
            <a:buSzPct val="128000"/>
            <a:buFont typeface="Georgia" pitchFamily="18" charset="0"/>
            <a:buChar char="*"/>
            <a:defRPr sz="4600" b="1" i="0" kern="120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+mj-lt"/>
              <a:ea typeface="+mj-ea"/>
              <a:cs typeface="+mj-cs"/>
            </a:defRPr>
          </a:lvl1pPr>
          <a:lvl2pPr eaLnBrk="1" hangingPunct="1">
            <a:defRPr>
              <a:solidFill>
                <a:schemeClr val="tx2"/>
              </a:solidFill>
            </a:defRPr>
          </a:lvl2pPr>
          <a:lvl3pPr eaLnBrk="1" hangingPunct="1">
            <a:defRPr>
              <a:solidFill>
                <a:schemeClr val="tx2"/>
              </a:solidFill>
            </a:defRPr>
          </a:lvl3pPr>
          <a:lvl4pPr eaLnBrk="1" hangingPunct="1">
            <a:defRPr>
              <a:solidFill>
                <a:schemeClr val="tx2"/>
              </a:solidFill>
            </a:defRPr>
          </a:lvl4pPr>
          <a:lvl5pPr eaLnBrk="1" hangingPunct="1">
            <a:defRPr>
              <a:solidFill>
                <a:schemeClr val="tx2"/>
              </a:solidFill>
            </a:defRPr>
          </a:lvl5pPr>
          <a:lvl6pPr eaLnBrk="1" hangingPunct="1">
            <a:defRPr>
              <a:solidFill>
                <a:schemeClr val="tx2"/>
              </a:solidFill>
            </a:defRPr>
          </a:lvl6pPr>
          <a:lvl7pPr eaLnBrk="1" hangingPunct="1">
            <a:defRPr>
              <a:solidFill>
                <a:schemeClr val="tx2"/>
              </a:solidFill>
            </a:defRPr>
          </a:lvl7pPr>
          <a:lvl8pPr eaLnBrk="1" hangingPunct="1">
            <a:defRPr>
              <a:solidFill>
                <a:schemeClr val="tx2"/>
              </a:solidFill>
            </a:defRPr>
          </a:lvl8pPr>
          <a:lvl9pPr eaLnBrk="1" hangingPunct="1">
            <a:defRPr>
              <a:solidFill>
                <a:schemeClr val="tx2"/>
              </a:solidFill>
            </a:defRPr>
          </a:lvl9pPr>
        </a:lstStyle>
        <a:p xmlns:a="http://schemas.openxmlformats.org/drawingml/2006/main">
          <a:pPr marL="0" indent="0" algn="ctr">
            <a:buNone/>
          </a:pPr>
          <a:endParaRPr lang="ru-RU" sz="36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0.16712</cdr:x>
      <cdr:y>0.04556</cdr:y>
    </cdr:from>
    <cdr:to>
      <cdr:x>0.91346</cdr:x>
      <cdr:y>0.21274</cdr:y>
    </cdr:to>
    <cdr:sp macro="" textlink="">
      <cdr:nvSpPr>
        <cdr:cNvPr id="3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1526416" y="311480"/>
          <a:ext cx="6816845" cy="1142958"/>
        </a:xfrm>
        <a:prstGeom xmlns:a="http://schemas.openxmlformats.org/drawingml/2006/main" prst="rect">
          <a:avLst/>
        </a:prstGeom>
        <a:effectLst xmlns:a="http://schemas.openxmlformats.org/drawingml/2006/main"/>
      </cdr:spPr>
      <cdr:txBody>
        <a:bodyPr xmlns:a="http://schemas.openxmlformats.org/drawingml/2006/main" vert="horz" lIns="91440" tIns="45720" rIns="91440" bIns="45720" rtlCol="0" anchor="t" anchorCtr="0">
          <a:noAutofit/>
        </a:bodyPr>
        <a:lstStyle xmlns:a="http://schemas.openxmlformats.org/drawingml/2006/main">
          <a:lvl1pPr marL="320040" indent="-320040" algn="r" defTabSz="914400" rtl="0" eaLnBrk="1" latinLnBrk="0" hangingPunct="1">
            <a:spcBef>
              <a:spcPct val="0"/>
            </a:spcBef>
            <a:buClr>
              <a:schemeClr val="accent6">
                <a:lumMod val="75000"/>
              </a:schemeClr>
            </a:buClr>
            <a:buSzPct val="128000"/>
            <a:buFont typeface="Georgia" pitchFamily="18" charset="0"/>
            <a:buChar char="*"/>
            <a:defRPr sz="4600" b="1" i="0" kern="120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+mj-lt"/>
              <a:ea typeface="+mj-ea"/>
              <a:cs typeface="+mj-cs"/>
            </a:defRPr>
          </a:lvl1pPr>
          <a:lvl2pPr eaLnBrk="1" hangingPunct="1">
            <a:defRPr>
              <a:solidFill>
                <a:schemeClr val="tx2"/>
              </a:solidFill>
            </a:defRPr>
          </a:lvl2pPr>
          <a:lvl3pPr eaLnBrk="1" hangingPunct="1">
            <a:defRPr>
              <a:solidFill>
                <a:schemeClr val="tx2"/>
              </a:solidFill>
            </a:defRPr>
          </a:lvl3pPr>
          <a:lvl4pPr eaLnBrk="1" hangingPunct="1">
            <a:defRPr>
              <a:solidFill>
                <a:schemeClr val="tx2"/>
              </a:solidFill>
            </a:defRPr>
          </a:lvl4pPr>
          <a:lvl5pPr eaLnBrk="1" hangingPunct="1">
            <a:defRPr>
              <a:solidFill>
                <a:schemeClr val="tx2"/>
              </a:solidFill>
            </a:defRPr>
          </a:lvl5pPr>
          <a:lvl6pPr eaLnBrk="1" hangingPunct="1">
            <a:defRPr>
              <a:solidFill>
                <a:schemeClr val="tx2"/>
              </a:solidFill>
            </a:defRPr>
          </a:lvl6pPr>
          <a:lvl7pPr eaLnBrk="1" hangingPunct="1">
            <a:defRPr>
              <a:solidFill>
                <a:schemeClr val="tx2"/>
              </a:solidFill>
            </a:defRPr>
          </a:lvl7pPr>
          <a:lvl8pPr eaLnBrk="1" hangingPunct="1">
            <a:defRPr>
              <a:solidFill>
                <a:schemeClr val="tx2"/>
              </a:solidFill>
            </a:defRPr>
          </a:lvl8pPr>
          <a:lvl9pPr eaLnBrk="1" hangingPunct="1">
            <a:defRPr>
              <a:solidFill>
                <a:schemeClr val="tx2"/>
              </a:solidFill>
            </a:defRPr>
          </a:lvl9pPr>
        </a:lstStyle>
        <a:p xmlns:a="http://schemas.openxmlformats.org/drawingml/2006/main">
          <a:pPr marL="0" indent="0" algn="ctr">
            <a:buNone/>
          </a:pPr>
          <a:r>
            <a:rPr lang="uk-UA" sz="3200" dirty="0">
              <a:effectLst/>
              <a:latin typeface="Times New Roman" pitchFamily="18" charset="0"/>
              <a:cs typeface="Times New Roman" pitchFamily="18" charset="0"/>
            </a:rPr>
            <a:t>Структура бюджету управління ДАБК ММР у 2021 році, тис. грн, %</a:t>
          </a:r>
          <a:endParaRPr lang="ru-RU" sz="36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0.02951</cdr:x>
      <cdr:y>0.19535</cdr:y>
    </cdr:from>
    <cdr:to>
      <cdr:x>0.08001</cdr:x>
      <cdr:y>0.50469</cdr:y>
    </cdr:to>
    <cdr:cxnSp macro="">
      <cdr:nvCxnSpPr>
        <cdr:cNvPr id="3" name="Соединитель: уступ 2">
          <a:extLst xmlns:a="http://schemas.openxmlformats.org/drawingml/2006/main">
            <a:ext uri="{FF2B5EF4-FFF2-40B4-BE49-F238E27FC236}">
              <a16:creationId xmlns:a16="http://schemas.microsoft.com/office/drawing/2014/main" id="{025F317F-5BCE-40DC-9A66-BA07BC7CCE96}"/>
            </a:ext>
          </a:extLst>
        </cdr:cNvPr>
        <cdr:cNvCxnSpPr/>
      </cdr:nvCxnSpPr>
      <cdr:spPr>
        <a:xfrm xmlns:a="http://schemas.openxmlformats.org/drawingml/2006/main" rot="5400000">
          <a:off x="-496894" y="1936502"/>
          <a:ext cx="1895061" cy="415561"/>
        </a:xfrm>
        <a:prstGeom xmlns:a="http://schemas.openxmlformats.org/drawingml/2006/main" prst="bentConnector3">
          <a:avLst>
            <a:gd name="adj1" fmla="val 50000"/>
          </a:avLst>
        </a:prstGeom>
        <a:ln xmlns:a="http://schemas.openxmlformats.org/drawingml/2006/main">
          <a:noFill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0.15352</cdr:x>
      <cdr:y>0</cdr:y>
    </cdr:from>
    <cdr:to>
      <cdr:x>0.8658</cdr:x>
      <cdr:y>0.16582</cdr:y>
    </cdr:to>
    <cdr:sp macro="" textlink="">
      <cdr:nvSpPr>
        <cdr:cNvPr id="4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1403648" y="0"/>
          <a:ext cx="6512511" cy="1143000"/>
        </a:xfrm>
        <a:prstGeom xmlns:a="http://schemas.openxmlformats.org/drawingml/2006/main" prst="rect">
          <a:avLst/>
        </a:prstGeom>
        <a:effectLst xmlns:a="http://schemas.openxmlformats.org/drawingml/2006/main"/>
      </cdr:spPr>
      <cdr:txBody>
        <a:bodyPr xmlns:a="http://schemas.openxmlformats.org/drawingml/2006/main" vert="horz" lIns="91440" tIns="45720" rIns="91440" bIns="45720" rtlCol="0" anchor="t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indent="0" algn="ctr">
            <a:buNone/>
          </a:pPr>
          <a:endParaRPr lang="ru-RU" sz="36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0.16927</cdr:x>
      <cdr:y>0</cdr:y>
    </cdr:from>
    <cdr:to>
      <cdr:x>0.88155</cdr:x>
      <cdr:y>0.16582</cdr:y>
    </cdr:to>
    <cdr:sp macro="" textlink="">
      <cdr:nvSpPr>
        <cdr:cNvPr id="5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1547664" y="0"/>
          <a:ext cx="6512511" cy="1143000"/>
        </a:xfrm>
        <a:prstGeom xmlns:a="http://schemas.openxmlformats.org/drawingml/2006/main" prst="rect">
          <a:avLst/>
        </a:prstGeom>
        <a:effectLst xmlns:a="http://schemas.openxmlformats.org/drawingml/2006/main"/>
      </cdr:spPr>
      <cdr:txBody>
        <a:bodyPr xmlns:a="http://schemas.openxmlformats.org/drawingml/2006/main" vert="horz" lIns="91440" tIns="45720" rIns="91440" bIns="45720" rtlCol="0" anchor="t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indent="0" algn="ctr">
            <a:buNone/>
          </a:pPr>
          <a:endParaRPr lang="ru-RU" sz="36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0.10618</cdr:x>
      <cdr:y>0.03649</cdr:y>
    </cdr:from>
    <cdr:to>
      <cdr:x>0.94886</cdr:x>
      <cdr:y>0.15787</cdr:y>
    </cdr:to>
    <cdr:sp macro="" textlink="">
      <cdr:nvSpPr>
        <cdr:cNvPr id="6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970803" y="251540"/>
          <a:ext cx="7704856" cy="836712"/>
        </a:xfrm>
        <a:prstGeom xmlns:a="http://schemas.openxmlformats.org/drawingml/2006/main" prst="rect">
          <a:avLst/>
        </a:prstGeom>
        <a:effectLst xmlns:a="http://schemas.openxmlformats.org/drawingml/2006/main"/>
      </cdr:spPr>
      <cdr:txBody>
        <a:bodyPr xmlns:a="http://schemas.openxmlformats.org/drawingml/2006/main" vert="horz" lIns="91440" tIns="45720" rIns="91440" bIns="45720" rtlCol="0" anchor="t" anchorCtr="0">
          <a:noAutofit/>
        </a:bodyPr>
        <a:lstStyle xmlns:a="http://schemas.openxmlformats.org/drawingml/2006/main">
          <a:lvl1pPr marL="320040" indent="-320040" algn="r" defTabSz="914400" rtl="0" eaLnBrk="1" latinLnBrk="0" hangingPunct="1">
            <a:spcBef>
              <a:spcPct val="0"/>
            </a:spcBef>
            <a:buClr>
              <a:schemeClr val="accent6">
                <a:lumMod val="75000"/>
              </a:schemeClr>
            </a:buClr>
            <a:buSzPct val="128000"/>
            <a:buFont typeface="Georgia" pitchFamily="18" charset="0"/>
            <a:buChar char="*"/>
            <a:defRPr sz="4600" b="1" i="0" kern="120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+mj-lt"/>
              <a:ea typeface="+mj-ea"/>
              <a:cs typeface="+mj-cs"/>
            </a:defRPr>
          </a:lvl1pPr>
          <a:lvl2pPr eaLnBrk="1" hangingPunct="1">
            <a:defRPr>
              <a:solidFill>
                <a:schemeClr val="tx2"/>
              </a:solidFill>
            </a:defRPr>
          </a:lvl2pPr>
          <a:lvl3pPr eaLnBrk="1" hangingPunct="1">
            <a:defRPr>
              <a:solidFill>
                <a:schemeClr val="tx2"/>
              </a:solidFill>
            </a:defRPr>
          </a:lvl3pPr>
          <a:lvl4pPr eaLnBrk="1" hangingPunct="1">
            <a:defRPr>
              <a:solidFill>
                <a:schemeClr val="tx2"/>
              </a:solidFill>
            </a:defRPr>
          </a:lvl4pPr>
          <a:lvl5pPr eaLnBrk="1" hangingPunct="1">
            <a:defRPr>
              <a:solidFill>
                <a:schemeClr val="tx2"/>
              </a:solidFill>
            </a:defRPr>
          </a:lvl5pPr>
          <a:lvl6pPr eaLnBrk="1" hangingPunct="1">
            <a:defRPr>
              <a:solidFill>
                <a:schemeClr val="tx2"/>
              </a:solidFill>
            </a:defRPr>
          </a:lvl6pPr>
          <a:lvl7pPr eaLnBrk="1" hangingPunct="1">
            <a:defRPr>
              <a:solidFill>
                <a:schemeClr val="tx2"/>
              </a:solidFill>
            </a:defRPr>
          </a:lvl7pPr>
          <a:lvl8pPr eaLnBrk="1" hangingPunct="1">
            <a:defRPr>
              <a:solidFill>
                <a:schemeClr val="tx2"/>
              </a:solidFill>
            </a:defRPr>
          </a:lvl8pPr>
          <a:lvl9pPr eaLnBrk="1" hangingPunct="1">
            <a:defRPr>
              <a:solidFill>
                <a:schemeClr val="tx2"/>
              </a:solidFill>
            </a:defRPr>
          </a:lvl9pPr>
        </a:lstStyle>
        <a:p xmlns:a="http://schemas.openxmlformats.org/drawingml/2006/main">
          <a:pPr marL="0" indent="0" algn="ctr">
            <a:buNone/>
          </a:pPr>
          <a:r>
            <a:rPr lang="uk-UA" sz="3200" dirty="0">
              <a:latin typeface="Times New Roman" panose="02020603050405020304" pitchFamily="18" charset="0"/>
              <a:cs typeface="Times New Roman" panose="02020603050405020304" pitchFamily="18" charset="0"/>
            </a:rPr>
            <a:t>Структура загального фонду, тис.грн, %</a:t>
          </a:r>
          <a:endParaRPr lang="ru-RU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0.16712</cdr:x>
      <cdr:y>0.04556</cdr:y>
    </cdr:from>
    <cdr:to>
      <cdr:x>0.88015</cdr:x>
      <cdr:y>0.21274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1526456" y="311448"/>
          <a:ext cx="6512511" cy="1143000"/>
        </a:xfrm>
        <a:prstGeom xmlns:a="http://schemas.openxmlformats.org/drawingml/2006/main" prst="rect">
          <a:avLst/>
        </a:prstGeom>
        <a:effectLst xmlns:a="http://schemas.openxmlformats.org/drawingml/2006/main"/>
      </cdr:spPr>
      <cdr:txBody>
        <a:bodyPr xmlns:a="http://schemas.openxmlformats.org/drawingml/2006/main" vert="horz" lIns="91440" tIns="45720" rIns="91440" bIns="45720" rtlCol="0" anchor="t" anchorCtr="0">
          <a:noAutofit/>
        </a:bodyPr>
        <a:lstStyle xmlns:a="http://schemas.openxmlformats.org/drawingml/2006/main">
          <a:lvl1pPr marL="320040" indent="-320040" algn="r" defTabSz="914400" rtl="0" eaLnBrk="1" latinLnBrk="0" hangingPunct="1">
            <a:spcBef>
              <a:spcPct val="0"/>
            </a:spcBef>
            <a:buClr>
              <a:schemeClr val="accent6">
                <a:lumMod val="75000"/>
              </a:schemeClr>
            </a:buClr>
            <a:buSzPct val="128000"/>
            <a:buFont typeface="Georgia" pitchFamily="18" charset="0"/>
            <a:buChar char="*"/>
            <a:defRPr sz="4600" b="1" i="0" kern="120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+mj-lt"/>
              <a:ea typeface="+mj-ea"/>
              <a:cs typeface="+mj-cs"/>
            </a:defRPr>
          </a:lvl1pPr>
          <a:lvl2pPr eaLnBrk="1" hangingPunct="1">
            <a:defRPr>
              <a:solidFill>
                <a:schemeClr val="tx2"/>
              </a:solidFill>
            </a:defRPr>
          </a:lvl2pPr>
          <a:lvl3pPr eaLnBrk="1" hangingPunct="1">
            <a:defRPr>
              <a:solidFill>
                <a:schemeClr val="tx2"/>
              </a:solidFill>
            </a:defRPr>
          </a:lvl3pPr>
          <a:lvl4pPr eaLnBrk="1" hangingPunct="1">
            <a:defRPr>
              <a:solidFill>
                <a:schemeClr val="tx2"/>
              </a:solidFill>
            </a:defRPr>
          </a:lvl4pPr>
          <a:lvl5pPr eaLnBrk="1" hangingPunct="1">
            <a:defRPr>
              <a:solidFill>
                <a:schemeClr val="tx2"/>
              </a:solidFill>
            </a:defRPr>
          </a:lvl5pPr>
          <a:lvl6pPr eaLnBrk="1" hangingPunct="1">
            <a:defRPr>
              <a:solidFill>
                <a:schemeClr val="tx2"/>
              </a:solidFill>
            </a:defRPr>
          </a:lvl6pPr>
          <a:lvl7pPr eaLnBrk="1" hangingPunct="1">
            <a:defRPr>
              <a:solidFill>
                <a:schemeClr val="tx2"/>
              </a:solidFill>
            </a:defRPr>
          </a:lvl7pPr>
          <a:lvl8pPr eaLnBrk="1" hangingPunct="1">
            <a:defRPr>
              <a:solidFill>
                <a:schemeClr val="tx2"/>
              </a:solidFill>
            </a:defRPr>
          </a:lvl8pPr>
          <a:lvl9pPr eaLnBrk="1" hangingPunct="1">
            <a:defRPr>
              <a:solidFill>
                <a:schemeClr val="tx2"/>
              </a:solidFill>
            </a:defRPr>
          </a:lvl9pPr>
        </a:lstStyle>
        <a:p xmlns:a="http://schemas.openxmlformats.org/drawingml/2006/main">
          <a:pPr marL="0" indent="0" algn="ctr">
            <a:buNone/>
          </a:pPr>
          <a:endParaRPr lang="ru-RU" sz="36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0.16712</cdr:x>
      <cdr:y>0.04556</cdr:y>
    </cdr:from>
    <cdr:to>
      <cdr:x>0.945</cdr:x>
      <cdr:y>0.21274</cdr:y>
    </cdr:to>
    <cdr:sp macro="" textlink="">
      <cdr:nvSpPr>
        <cdr:cNvPr id="3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1526416" y="311480"/>
          <a:ext cx="7104877" cy="1142958"/>
        </a:xfrm>
        <a:prstGeom xmlns:a="http://schemas.openxmlformats.org/drawingml/2006/main" prst="rect">
          <a:avLst/>
        </a:prstGeom>
        <a:effectLst xmlns:a="http://schemas.openxmlformats.org/drawingml/2006/main"/>
      </cdr:spPr>
      <cdr:txBody>
        <a:bodyPr xmlns:a="http://schemas.openxmlformats.org/drawingml/2006/main" vert="horz" lIns="91440" tIns="45720" rIns="91440" bIns="45720" rtlCol="0" anchor="t" anchorCtr="0">
          <a:noAutofit/>
        </a:bodyPr>
        <a:lstStyle xmlns:a="http://schemas.openxmlformats.org/drawingml/2006/main">
          <a:lvl1pPr marL="320040" indent="-320040" algn="r" defTabSz="914400" rtl="0" eaLnBrk="1" latinLnBrk="0" hangingPunct="1">
            <a:spcBef>
              <a:spcPct val="0"/>
            </a:spcBef>
            <a:buClr>
              <a:schemeClr val="accent6">
                <a:lumMod val="75000"/>
              </a:schemeClr>
            </a:buClr>
            <a:buSzPct val="128000"/>
            <a:buFont typeface="Georgia" pitchFamily="18" charset="0"/>
            <a:buChar char="*"/>
            <a:defRPr sz="4600" b="1" i="0" kern="120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+mj-lt"/>
              <a:ea typeface="+mj-ea"/>
              <a:cs typeface="+mj-cs"/>
            </a:defRPr>
          </a:lvl1pPr>
          <a:lvl2pPr eaLnBrk="1" hangingPunct="1">
            <a:defRPr>
              <a:solidFill>
                <a:schemeClr val="tx2"/>
              </a:solidFill>
            </a:defRPr>
          </a:lvl2pPr>
          <a:lvl3pPr eaLnBrk="1" hangingPunct="1">
            <a:defRPr>
              <a:solidFill>
                <a:schemeClr val="tx2"/>
              </a:solidFill>
            </a:defRPr>
          </a:lvl3pPr>
          <a:lvl4pPr eaLnBrk="1" hangingPunct="1">
            <a:defRPr>
              <a:solidFill>
                <a:schemeClr val="tx2"/>
              </a:solidFill>
            </a:defRPr>
          </a:lvl4pPr>
          <a:lvl5pPr eaLnBrk="1" hangingPunct="1">
            <a:defRPr>
              <a:solidFill>
                <a:schemeClr val="tx2"/>
              </a:solidFill>
            </a:defRPr>
          </a:lvl5pPr>
          <a:lvl6pPr eaLnBrk="1" hangingPunct="1">
            <a:defRPr>
              <a:solidFill>
                <a:schemeClr val="tx2"/>
              </a:solidFill>
            </a:defRPr>
          </a:lvl6pPr>
          <a:lvl7pPr eaLnBrk="1" hangingPunct="1">
            <a:defRPr>
              <a:solidFill>
                <a:schemeClr val="tx2"/>
              </a:solidFill>
            </a:defRPr>
          </a:lvl7pPr>
          <a:lvl8pPr eaLnBrk="1" hangingPunct="1">
            <a:defRPr>
              <a:solidFill>
                <a:schemeClr val="tx2"/>
              </a:solidFill>
            </a:defRPr>
          </a:lvl8pPr>
          <a:lvl9pPr eaLnBrk="1" hangingPunct="1">
            <a:defRPr>
              <a:solidFill>
                <a:schemeClr val="tx2"/>
              </a:solidFill>
            </a:defRPr>
          </a:lvl9pPr>
        </a:lstStyle>
        <a:p xmlns:a="http://schemas.openxmlformats.org/drawingml/2006/main">
          <a:pPr marL="0" indent="0" algn="ctr">
            <a:buNone/>
          </a:pPr>
          <a:r>
            <a:rPr lang="uk-UA" sz="3200" dirty="0">
              <a:effectLst/>
              <a:latin typeface="Times New Roman" pitchFamily="18" charset="0"/>
              <a:cs typeface="Times New Roman" pitchFamily="18" charset="0"/>
            </a:rPr>
            <a:t>Загальний показник виконання бюджету управління ДАБК ММР                   у 2021 році, тис. грн, %</a:t>
          </a:r>
          <a:endParaRPr lang="ru-RU" sz="36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0.02951</cdr:x>
      <cdr:y>0.19535</cdr:y>
    </cdr:from>
    <cdr:to>
      <cdr:x>0.08001</cdr:x>
      <cdr:y>0.50469</cdr:y>
    </cdr:to>
    <cdr:cxnSp macro="">
      <cdr:nvCxnSpPr>
        <cdr:cNvPr id="3" name="Соединитель: уступ 2">
          <a:extLst xmlns:a="http://schemas.openxmlformats.org/drawingml/2006/main">
            <a:ext uri="{FF2B5EF4-FFF2-40B4-BE49-F238E27FC236}">
              <a16:creationId xmlns:a16="http://schemas.microsoft.com/office/drawing/2014/main" id="{025F317F-5BCE-40DC-9A66-BA07BC7CCE96}"/>
            </a:ext>
          </a:extLst>
        </cdr:cNvPr>
        <cdr:cNvCxnSpPr/>
      </cdr:nvCxnSpPr>
      <cdr:spPr>
        <a:xfrm xmlns:a="http://schemas.openxmlformats.org/drawingml/2006/main" rot="5400000">
          <a:off x="-496894" y="1936502"/>
          <a:ext cx="1895061" cy="415561"/>
        </a:xfrm>
        <a:prstGeom xmlns:a="http://schemas.openxmlformats.org/drawingml/2006/main" prst="bentConnector3">
          <a:avLst>
            <a:gd name="adj1" fmla="val 50000"/>
          </a:avLst>
        </a:prstGeom>
        <a:ln xmlns:a="http://schemas.openxmlformats.org/drawingml/2006/main">
          <a:noFill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0.15352</cdr:x>
      <cdr:y>0</cdr:y>
    </cdr:from>
    <cdr:to>
      <cdr:x>0.8658</cdr:x>
      <cdr:y>0.16582</cdr:y>
    </cdr:to>
    <cdr:sp macro="" textlink="">
      <cdr:nvSpPr>
        <cdr:cNvPr id="4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1403648" y="0"/>
          <a:ext cx="6512511" cy="1143000"/>
        </a:xfrm>
        <a:prstGeom xmlns:a="http://schemas.openxmlformats.org/drawingml/2006/main" prst="rect">
          <a:avLst/>
        </a:prstGeom>
        <a:effectLst xmlns:a="http://schemas.openxmlformats.org/drawingml/2006/main"/>
      </cdr:spPr>
      <cdr:txBody>
        <a:bodyPr xmlns:a="http://schemas.openxmlformats.org/drawingml/2006/main" vert="horz" lIns="91440" tIns="45720" rIns="91440" bIns="45720" rtlCol="0" anchor="t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indent="0" algn="ctr">
            <a:buNone/>
          </a:pPr>
          <a:endParaRPr lang="ru-RU" sz="36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0.16927</cdr:x>
      <cdr:y>0</cdr:y>
    </cdr:from>
    <cdr:to>
      <cdr:x>0.88155</cdr:x>
      <cdr:y>0.16582</cdr:y>
    </cdr:to>
    <cdr:sp macro="" textlink="">
      <cdr:nvSpPr>
        <cdr:cNvPr id="5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1547664" y="0"/>
          <a:ext cx="6512511" cy="1143000"/>
        </a:xfrm>
        <a:prstGeom xmlns:a="http://schemas.openxmlformats.org/drawingml/2006/main" prst="rect">
          <a:avLst/>
        </a:prstGeom>
        <a:effectLst xmlns:a="http://schemas.openxmlformats.org/drawingml/2006/main"/>
      </cdr:spPr>
      <cdr:txBody>
        <a:bodyPr xmlns:a="http://schemas.openxmlformats.org/drawingml/2006/main" vert="horz" lIns="91440" tIns="45720" rIns="91440" bIns="45720" rtlCol="0" anchor="t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indent="0" algn="ctr">
            <a:buNone/>
          </a:pPr>
          <a:endParaRPr lang="ru-RU" sz="36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0.10618</cdr:x>
      <cdr:y>0.03649</cdr:y>
    </cdr:from>
    <cdr:to>
      <cdr:x>0.94886</cdr:x>
      <cdr:y>0.15787</cdr:y>
    </cdr:to>
    <cdr:sp macro="" textlink="">
      <cdr:nvSpPr>
        <cdr:cNvPr id="6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970803" y="251540"/>
          <a:ext cx="7704856" cy="836712"/>
        </a:xfrm>
        <a:prstGeom xmlns:a="http://schemas.openxmlformats.org/drawingml/2006/main" prst="rect">
          <a:avLst/>
        </a:prstGeom>
        <a:effectLst xmlns:a="http://schemas.openxmlformats.org/drawingml/2006/main"/>
      </cdr:spPr>
      <cdr:txBody>
        <a:bodyPr xmlns:a="http://schemas.openxmlformats.org/drawingml/2006/main" vert="horz" lIns="91440" tIns="45720" rIns="91440" bIns="45720" rtlCol="0" anchor="t" anchorCtr="0">
          <a:noAutofit/>
        </a:bodyPr>
        <a:lstStyle xmlns:a="http://schemas.openxmlformats.org/drawingml/2006/main">
          <a:lvl1pPr marL="320040" indent="-320040" algn="r" defTabSz="914400" rtl="0" eaLnBrk="1" latinLnBrk="0" hangingPunct="1">
            <a:spcBef>
              <a:spcPct val="0"/>
            </a:spcBef>
            <a:buClr>
              <a:schemeClr val="accent6">
                <a:lumMod val="75000"/>
              </a:schemeClr>
            </a:buClr>
            <a:buSzPct val="128000"/>
            <a:buFont typeface="Georgia" pitchFamily="18" charset="0"/>
            <a:buChar char="*"/>
            <a:defRPr sz="4600" b="1" i="0" kern="120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+mj-lt"/>
              <a:ea typeface="+mj-ea"/>
              <a:cs typeface="+mj-cs"/>
            </a:defRPr>
          </a:lvl1pPr>
          <a:lvl2pPr eaLnBrk="1" hangingPunct="1">
            <a:defRPr>
              <a:solidFill>
                <a:schemeClr val="tx2"/>
              </a:solidFill>
            </a:defRPr>
          </a:lvl2pPr>
          <a:lvl3pPr eaLnBrk="1" hangingPunct="1">
            <a:defRPr>
              <a:solidFill>
                <a:schemeClr val="tx2"/>
              </a:solidFill>
            </a:defRPr>
          </a:lvl3pPr>
          <a:lvl4pPr eaLnBrk="1" hangingPunct="1">
            <a:defRPr>
              <a:solidFill>
                <a:schemeClr val="tx2"/>
              </a:solidFill>
            </a:defRPr>
          </a:lvl4pPr>
          <a:lvl5pPr eaLnBrk="1" hangingPunct="1">
            <a:defRPr>
              <a:solidFill>
                <a:schemeClr val="tx2"/>
              </a:solidFill>
            </a:defRPr>
          </a:lvl5pPr>
          <a:lvl6pPr eaLnBrk="1" hangingPunct="1">
            <a:defRPr>
              <a:solidFill>
                <a:schemeClr val="tx2"/>
              </a:solidFill>
            </a:defRPr>
          </a:lvl6pPr>
          <a:lvl7pPr eaLnBrk="1" hangingPunct="1">
            <a:defRPr>
              <a:solidFill>
                <a:schemeClr val="tx2"/>
              </a:solidFill>
            </a:defRPr>
          </a:lvl7pPr>
          <a:lvl8pPr eaLnBrk="1" hangingPunct="1">
            <a:defRPr>
              <a:solidFill>
                <a:schemeClr val="tx2"/>
              </a:solidFill>
            </a:defRPr>
          </a:lvl8pPr>
          <a:lvl9pPr eaLnBrk="1" hangingPunct="1">
            <a:defRPr>
              <a:solidFill>
                <a:schemeClr val="tx2"/>
              </a:solidFill>
            </a:defRPr>
          </a:lvl9pPr>
        </a:lstStyle>
        <a:p xmlns:a="http://schemas.openxmlformats.org/drawingml/2006/main">
          <a:pPr marL="0" indent="0" algn="ctr">
            <a:buNone/>
          </a:pPr>
          <a:r>
            <a:rPr lang="uk-UA" sz="3200" dirty="0">
              <a:latin typeface="Times New Roman" panose="02020603050405020304" pitchFamily="18" charset="0"/>
              <a:cs typeface="Times New Roman" panose="02020603050405020304" pitchFamily="18" charset="0"/>
            </a:rPr>
            <a:t>Структура виконання загального фонду, тис.грн, %</a:t>
          </a:r>
          <a:endParaRPr lang="ru-RU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0.17808</cdr:x>
      <cdr:y>0.03801</cdr:y>
    </cdr:from>
    <cdr:to>
      <cdr:x>0.89877</cdr:x>
      <cdr:y>0.20468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1609209" y="260648"/>
          <a:ext cx="6512512" cy="1143023"/>
        </a:xfrm>
        <a:prstGeom xmlns:a="http://schemas.openxmlformats.org/drawingml/2006/main" prst="rect">
          <a:avLst/>
        </a:prstGeom>
        <a:effectLst xmlns:a="http://schemas.openxmlformats.org/drawingml/2006/main"/>
      </cdr:spPr>
      <cdr:txBody>
        <a:bodyPr xmlns:a="http://schemas.openxmlformats.org/drawingml/2006/main" vert="horz" lIns="91440" tIns="45720" rIns="91440" bIns="45720" rtlCol="0" anchor="t" anchorCtr="0">
          <a:noAutofit/>
        </a:bodyPr>
        <a:lstStyle xmlns:a="http://schemas.openxmlformats.org/drawingml/2006/main">
          <a:lvl1pPr marL="320040" indent="-320040" algn="r" defTabSz="914400" rtl="0" eaLnBrk="1" latinLnBrk="0" hangingPunct="1">
            <a:spcBef>
              <a:spcPct val="0"/>
            </a:spcBef>
            <a:buClr>
              <a:schemeClr val="accent6">
                <a:lumMod val="75000"/>
              </a:schemeClr>
            </a:buClr>
            <a:buSzPct val="128000"/>
            <a:buFont typeface="Georgia" pitchFamily="18" charset="0"/>
            <a:buChar char="*"/>
            <a:defRPr sz="4600" b="1" i="0" kern="120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+mj-lt"/>
              <a:ea typeface="+mj-ea"/>
              <a:cs typeface="+mj-cs"/>
            </a:defRPr>
          </a:lvl1pPr>
          <a:lvl2pPr eaLnBrk="1" hangingPunct="1">
            <a:defRPr>
              <a:solidFill>
                <a:schemeClr val="tx2"/>
              </a:solidFill>
            </a:defRPr>
          </a:lvl2pPr>
          <a:lvl3pPr eaLnBrk="1" hangingPunct="1">
            <a:defRPr>
              <a:solidFill>
                <a:schemeClr val="tx2"/>
              </a:solidFill>
            </a:defRPr>
          </a:lvl3pPr>
          <a:lvl4pPr eaLnBrk="1" hangingPunct="1">
            <a:defRPr>
              <a:solidFill>
                <a:schemeClr val="tx2"/>
              </a:solidFill>
            </a:defRPr>
          </a:lvl4pPr>
          <a:lvl5pPr eaLnBrk="1" hangingPunct="1">
            <a:defRPr>
              <a:solidFill>
                <a:schemeClr val="tx2"/>
              </a:solidFill>
            </a:defRPr>
          </a:lvl5pPr>
          <a:lvl6pPr eaLnBrk="1" hangingPunct="1">
            <a:defRPr>
              <a:solidFill>
                <a:schemeClr val="tx2"/>
              </a:solidFill>
            </a:defRPr>
          </a:lvl6pPr>
          <a:lvl7pPr eaLnBrk="1" hangingPunct="1">
            <a:defRPr>
              <a:solidFill>
                <a:schemeClr val="tx2"/>
              </a:solidFill>
            </a:defRPr>
          </a:lvl7pPr>
          <a:lvl8pPr eaLnBrk="1" hangingPunct="1">
            <a:defRPr>
              <a:solidFill>
                <a:schemeClr val="tx2"/>
              </a:solidFill>
            </a:defRPr>
          </a:lvl8pPr>
          <a:lvl9pPr eaLnBrk="1" hangingPunct="1">
            <a:defRPr>
              <a:solidFill>
                <a:schemeClr val="tx2"/>
              </a:solidFill>
            </a:defRPr>
          </a:lvl9pPr>
        </a:lstStyle>
        <a:p xmlns:a="http://schemas.openxmlformats.org/drawingml/2006/main">
          <a:pPr marL="0" indent="0" algn="ctr">
            <a:buNone/>
          </a:pPr>
          <a:r>
            <a:rPr lang="uk-UA" sz="3200" dirty="0">
              <a:effectLst/>
              <a:latin typeface="Times New Roman" pitchFamily="18" charset="0"/>
              <a:cs typeface="Times New Roman" pitchFamily="18" charset="0"/>
            </a:rPr>
            <a:t>Показники</a:t>
          </a:r>
          <a:r>
            <a:rPr lang="ru-RU" sz="3200" dirty="0"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uk-UA" sz="3200" dirty="0">
              <a:effectLst/>
              <a:latin typeface="Times New Roman" pitchFamily="18" charset="0"/>
              <a:cs typeface="Times New Roman" pitchFamily="18" charset="0"/>
            </a:rPr>
            <a:t>ефективності</a:t>
          </a:r>
          <a:endParaRPr lang="uk-UA" sz="36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DE0B9E-031F-4D80-A38B-BA3029C20A4B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E560D8-2372-44F9-BEFB-F730201528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996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A958A0-26CC-495C-AB6C-2077909AD674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4ADBB4-BB23-431E-A10B-5C56FC61F7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614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4ADBB4-BB23-431E-A10B-5C56FC61F7EB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6725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404664"/>
            <a:ext cx="5987627" cy="5987627"/>
          </a:xfrm>
        </p:spPr>
      </p:pic>
    </p:spTree>
    <p:extLst>
      <p:ext uri="{BB962C8B-B14F-4D97-AF65-F5344CB8AC3E}">
        <p14:creationId xmlns:p14="http://schemas.microsoft.com/office/powerpoint/2010/main" val="1669312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uk-UA" sz="2800" dirty="0">
                <a:effectLst/>
                <a:latin typeface="Times New Roman" pitchFamily="18" charset="0"/>
                <a:cs typeface="Times New Roman" pitchFamily="18" charset="0"/>
              </a:rPr>
              <a:t>Інформація про виконання результативних показників</a:t>
            </a:r>
            <a:b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uk-UA" sz="2800" dirty="0">
                <a:effectLst/>
                <a:latin typeface="Times New Roman" pitchFamily="18" charset="0"/>
                <a:cs typeface="Times New Roman" pitchFamily="18" charset="0"/>
              </a:rPr>
              <a:t>по загальному фонду</a:t>
            </a:r>
            <a:b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583008149"/>
              </p:ext>
            </p:extLst>
          </p:nvPr>
        </p:nvGraphicFramePr>
        <p:xfrm>
          <a:off x="395536" y="1844824"/>
          <a:ext cx="8352928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4644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conveyor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451184737"/>
              </p:ext>
            </p:extLst>
          </p:nvPr>
        </p:nvGraphicFramePr>
        <p:xfrm>
          <a:off x="0" y="1052736"/>
          <a:ext cx="889248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Показники продукту, </a:t>
            </a:r>
            <a:r>
              <a:rPr lang="uk-UA" sz="3200" dirty="0">
                <a:effectLst/>
                <a:latin typeface="Times New Roman" pitchFamily="18" charset="0"/>
                <a:cs typeface="Times New Roman" pitchFamily="18" charset="0"/>
              </a:rPr>
              <a:t>одиниць</a:t>
            </a:r>
            <a:endParaRPr lang="uk-UA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803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381554032"/>
              </p:ext>
            </p:extLst>
          </p:nvPr>
        </p:nvGraphicFramePr>
        <p:xfrm>
          <a:off x="10463" y="0"/>
          <a:ext cx="9036496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3719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window dir="ver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56084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2021 році працівниками управління проведена наступна робота:</a:t>
            </a:r>
            <a:b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3608" y="1268760"/>
            <a:ext cx="7848872" cy="4824536"/>
          </a:xfrm>
        </p:spPr>
        <p:txBody>
          <a:bodyPr>
            <a:normAutofit fontScale="92500"/>
          </a:bodyPr>
          <a:lstStyle/>
          <a:p>
            <a:pPr marL="45720" indent="0" algn="just">
              <a:buNone/>
            </a:pP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розглянуто </a:t>
            </a:r>
            <a:r>
              <a:rPr lang="uk-UA" sz="17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2154</a:t>
            </a:r>
            <a:r>
              <a:rPr lang="uk-UA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звернень, листів, заяв та скарг громадян та юридичних осіб;</a:t>
            </a:r>
          </a:p>
          <a:p>
            <a:pPr marL="45720" indent="0" algn="just">
              <a:buNone/>
            </a:pPr>
            <a:r>
              <a:rPr lang="uk-UA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до Реєстру будівельної діяльності </a:t>
            </a:r>
            <a:r>
              <a:rPr lang="uk-UA" sz="1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внесено</a:t>
            </a:r>
            <a:r>
              <a:rPr lang="uk-UA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7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642</a:t>
            </a:r>
            <a:r>
              <a:rPr lang="uk-UA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документа, що дають право на виконання підготовчих та будівельних робіт і засвідчують прийняття в експлуатацію закінчених будівництвом об’єктів;</a:t>
            </a:r>
          </a:p>
          <a:p>
            <a:pPr marL="45720" indent="0" algn="just">
              <a:buNone/>
            </a:pPr>
            <a:r>
              <a:rPr lang="uk-UA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винесено 201 постанову  на суму – 4 503 276 грн.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 добровільному порядку по постановам 2021р. сплачено – 635 340 грн.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відділами ДВС у 2021р. відкрито 30 виконавчих проваджень на суму –                                        805 370 грн.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sz="17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 виконанні в ДВС знаходяться 12 постанов минулих років на суму 599 тис </a:t>
            </a:r>
            <a:r>
              <a:rPr lang="uk-UA" sz="170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304 грн.</a:t>
            </a:r>
            <a:endParaRPr lang="uk-UA" sz="1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відділами ДВС у 2021р. стягнуто штрафів  у примусовому порядку на суму – 1 453 547 грн.</a:t>
            </a:r>
          </a:p>
          <a:p>
            <a:pPr marL="45720" indent="0" algn="just">
              <a:buNone/>
            </a:pPr>
            <a:r>
              <a:rPr lang="uk-UA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У 2021р.  до бюджету м. Миколаєва надійшло 2 088 887 грн по сплаті штрафів винесених управлінням.</a:t>
            </a:r>
          </a:p>
          <a:p>
            <a:pPr marL="45720" indent="0" algn="just">
              <a:buNone/>
            </a:pPr>
            <a:r>
              <a:rPr lang="uk-UA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51 постанова винесена у 2021р. на суму – 2 546 226 грн знаходиться на оскаржені у  суді.</a:t>
            </a:r>
          </a:p>
          <a:p>
            <a:pPr marL="45720" indent="0" algn="just">
              <a:buNone/>
            </a:pPr>
            <a:r>
              <a:rPr lang="uk-UA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ru-RU" sz="1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1948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036496" cy="1340768"/>
          </a:xfrm>
        </p:spPr>
        <p:txBody>
          <a:bodyPr/>
          <a:lstStyle/>
          <a:p>
            <a:pPr marL="0" indent="0" algn="ctr">
              <a:buNone/>
            </a:pPr>
            <a:b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uk-UA" sz="3200" dirty="0">
                <a:effectLst/>
                <a:latin typeface="Times New Roman" pitchFamily="18" charset="0"/>
                <a:cs typeface="Times New Roman" pitchFamily="18" charset="0"/>
              </a:rPr>
              <a:t>Перерахування коштів </a:t>
            </a:r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до бюджету, тис.грн.</a:t>
            </a:r>
            <a:br>
              <a:rPr lang="ru-RU" dirty="0">
                <a:effectLst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177911391"/>
              </p:ext>
            </p:extLst>
          </p:nvPr>
        </p:nvGraphicFramePr>
        <p:xfrm>
          <a:off x="0" y="1412776"/>
          <a:ext cx="9144000" cy="5445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5017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475656" y="260648"/>
            <a:ext cx="6264696" cy="2592288"/>
          </a:xfrm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2500" lnSpcReduction="20000"/>
          </a:bodyPr>
          <a:lstStyle/>
          <a:p>
            <a:pPr marL="45720" indent="0" algn="ctr">
              <a:buNone/>
            </a:pPr>
            <a:r>
              <a:rPr lang="uk-UA" sz="8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ДЯКУЮ </a:t>
            </a:r>
          </a:p>
          <a:p>
            <a:pPr marL="45720" indent="0" algn="ctr">
              <a:buNone/>
            </a:pPr>
            <a:r>
              <a:rPr lang="uk-UA" sz="8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УВАГУ!</a:t>
            </a:r>
            <a:endParaRPr lang="ru-RU" sz="8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1137" y="2708920"/>
            <a:ext cx="5760690" cy="3599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483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ythrough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431359899"/>
              </p:ext>
            </p:extLst>
          </p:nvPr>
        </p:nvGraphicFramePr>
        <p:xfrm>
          <a:off x="-26846" y="0"/>
          <a:ext cx="9133656" cy="6836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78348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821044391"/>
              </p:ext>
            </p:extLst>
          </p:nvPr>
        </p:nvGraphicFramePr>
        <p:xfrm>
          <a:off x="797" y="9108"/>
          <a:ext cx="9143203" cy="6893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39772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heel spokes="1"/>
      </p:transition>
    </mc:Choice>
    <mc:Fallback xmlns="">
      <p:transition spd="slow">
        <p:wheel spokes="1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239081283"/>
              </p:ext>
            </p:extLst>
          </p:nvPr>
        </p:nvGraphicFramePr>
        <p:xfrm>
          <a:off x="-26846" y="0"/>
          <a:ext cx="9133656" cy="6836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8337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704856" cy="151216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 бюджету управління ДАБК ММР у 2021 році, тис. грн.,%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загальний показник –%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773106389"/>
              </p:ext>
            </p:extLst>
          </p:nvPr>
        </p:nvGraphicFramePr>
        <p:xfrm>
          <a:off x="107504" y="1916832"/>
          <a:ext cx="8928992" cy="4734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3272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998529823"/>
              </p:ext>
            </p:extLst>
          </p:nvPr>
        </p:nvGraphicFramePr>
        <p:xfrm>
          <a:off x="797" y="9108"/>
          <a:ext cx="9143203" cy="6893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62437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heel spokes="1"/>
      </p:transition>
    </mc:Choice>
    <mc:Fallback xmlns="">
      <p:transition spd="slow">
        <p:wheel spokes="1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214437316"/>
              </p:ext>
            </p:extLst>
          </p:nvPr>
        </p:nvGraphicFramePr>
        <p:xfrm>
          <a:off x="179512" y="0"/>
          <a:ext cx="8784976" cy="6669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52912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16153888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45950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7350223"/>
              </p:ext>
            </p:extLst>
          </p:nvPr>
        </p:nvGraphicFramePr>
        <p:xfrm>
          <a:off x="53753" y="908720"/>
          <a:ext cx="9036494" cy="54726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35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40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16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54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95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297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Код та назва КПКВК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535" marR="61535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Кошторисні призначення на  202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рік з урахуванням змін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535" marR="61535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Касові видатки за 202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рік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535" marR="61535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Залишки асигнувань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 31.12.202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535" marR="61535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виконання 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535" marR="61535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7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КЕКВ код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535" marR="61535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3288">
                <a:tc>
                  <a:txBody>
                    <a:bodyPr/>
                    <a:lstStyle/>
                    <a:p>
                      <a:pPr indent="203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1710160 Керівництво і управління у відповідній сфері у містах (місті Києві), селищах, селах, об’єднаних територіальних громадах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535" marR="61535" marT="0" marB="0"/>
                </a:tc>
                <a:tc>
                  <a:txBody>
                    <a:bodyPr/>
                    <a:lstStyle/>
                    <a:p>
                      <a:pPr lvl="1" algn="r" fontAlgn="t"/>
                      <a:r>
                        <a:rPr lang="uk-UA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5 598 017,00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uk-UA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5 493 865,72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uk-UA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104 151,28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uk-UA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98,14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759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Загальний фонд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535" marR="61535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uk-UA" sz="12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5 587 927,00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uk-UA" sz="12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5 483 775,72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uk-UA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104 151,28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uk-UA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98,14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553">
                <a:tc>
                  <a:txBody>
                    <a:bodyPr/>
                    <a:lstStyle/>
                    <a:p>
                      <a:pPr indent="4064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2111 Заробітна плата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535" marR="61535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uk-UA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3 898 200,00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uk-UA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3 898 121,49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uk-UA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78,51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uk-UA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553">
                <a:tc>
                  <a:txBody>
                    <a:bodyPr/>
                    <a:lstStyle/>
                    <a:p>
                      <a:pPr indent="4064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2120 Нарахування на оплату праці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535" marR="61535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uk-UA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868 186,00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uk-UA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867 673,19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uk-UA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512,81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uk-UA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99,94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9502">
                <a:tc>
                  <a:txBody>
                    <a:bodyPr/>
                    <a:lstStyle/>
                    <a:p>
                      <a:pPr indent="4064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2210 Предмети, матеріали, обладнання та інвентар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535" marR="61535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uk-UA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227 934,00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uk-UA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225 468,07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uk-UA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2 465,93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uk-UA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98,92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6026">
                <a:tc>
                  <a:txBody>
                    <a:bodyPr/>
                    <a:lstStyle/>
                    <a:p>
                      <a:pPr indent="4064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2240 Оплата послуг (крім комунальних)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535" marR="61535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uk-UA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337 648,00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uk-UA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334 066,70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uk-UA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3 581,30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uk-UA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98,94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553">
                <a:tc>
                  <a:txBody>
                    <a:bodyPr/>
                    <a:lstStyle/>
                    <a:p>
                      <a:pPr indent="4064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2250 Видатки на відрядження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535" marR="61535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uk-UA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9 920,00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uk-UA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uk-UA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9 920,00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uk-UA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553">
                <a:tc>
                  <a:txBody>
                    <a:bodyPr/>
                    <a:lstStyle/>
                    <a:p>
                      <a:pPr indent="4064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2271 Оплата теплопостачання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535" marR="61535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uk-UA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90 373,00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uk-UA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58 237,43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uk-UA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32 135,57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uk-UA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64,44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7372">
                <a:tc>
                  <a:txBody>
                    <a:bodyPr/>
                    <a:lstStyle/>
                    <a:p>
                      <a:pPr indent="4064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2272 Оплата водопостачання та водовідведення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535" marR="61535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uk-UA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2 035,00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uk-UA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2 034,38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uk-UA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uk-UA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99,97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4553">
                <a:tc>
                  <a:txBody>
                    <a:bodyPr/>
                    <a:lstStyle/>
                    <a:p>
                      <a:pPr indent="4064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2273 Оплата електроенергії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535" marR="61535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uk-UA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25 955,00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uk-UA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25 700,06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uk-UA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254,94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uk-UA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4913">
                <a:tc>
                  <a:txBody>
                    <a:bodyPr/>
                    <a:lstStyle/>
                    <a:p>
                      <a:pPr indent="4064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2282 Окремі заходи по реалізації державних (регіональних) програм, не віднесені до заходів розвитку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535" marR="61535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uk-UA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1 030,00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uk-UA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uk-UA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uk-UA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87,77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4553">
                <a:tc>
                  <a:txBody>
                    <a:bodyPr/>
                    <a:lstStyle/>
                    <a:p>
                      <a:pPr indent="4064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2800 Інші поточні видатки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535" marR="61535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uk-UA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5 260,00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uk-UA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2 295,00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uk-UA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2 965,00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uk-UA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43,63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66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Спеціальний фонд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535" marR="615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61535" marR="615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61535" marR="615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61535" marR="615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61535" marR="61535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15525">
                <a:tc>
                  <a:txBody>
                    <a:bodyPr/>
                    <a:lstStyle/>
                    <a:p>
                      <a:pPr indent="4064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3110 Придбання обладнання і предметів довгострокового користування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535" marR="615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61535" marR="615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61535" marR="615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61535" marR="615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61535" marR="61535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003C11C-2E91-4833-83F6-D2848303D095}"/>
              </a:ext>
            </a:extLst>
          </p:cNvPr>
          <p:cNvSpPr txBox="1"/>
          <p:nvPr/>
        </p:nvSpPr>
        <p:spPr>
          <a:xfrm>
            <a:off x="1763688" y="260648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 фінансування управління ДАБК ММР у 2021 році</a:t>
            </a:r>
          </a:p>
        </p:txBody>
      </p:sp>
    </p:spTree>
    <p:extLst>
      <p:ext uri="{BB962C8B-B14F-4D97-AF65-F5344CB8AC3E}">
        <p14:creationId xmlns:p14="http://schemas.microsoft.com/office/powerpoint/2010/main" val="921339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Inverted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1376</TotalTime>
  <Words>798</Words>
  <Application>Microsoft Office PowerPoint</Application>
  <PresentationFormat>Экран (4:3)</PresentationFormat>
  <Paragraphs>193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Georgia</vt:lpstr>
      <vt:lpstr>Times New Roman</vt:lpstr>
      <vt:lpstr>Trebuchet MS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Виконання бюджету управління ДАБК ММР у 2021 році, тис. грн.,% загальний показник –%</vt:lpstr>
      <vt:lpstr>Презентация PowerPoint</vt:lpstr>
      <vt:lpstr>Презентация PowerPoint</vt:lpstr>
      <vt:lpstr>Презентация PowerPoint</vt:lpstr>
      <vt:lpstr>Презентация PowerPoint</vt:lpstr>
      <vt:lpstr>Інформація про виконання результативних показників по загальному фонду </vt:lpstr>
      <vt:lpstr>Показники продукту, одиниць</vt:lpstr>
      <vt:lpstr>Презентация PowerPoint</vt:lpstr>
      <vt:lpstr>У 2021 році працівниками управління проведена наступна робота: </vt:lpstr>
      <vt:lpstr> Перерахування коштів до бюджету, тис.грн.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</cp:lastModifiedBy>
  <cp:revision>96</cp:revision>
  <cp:lastPrinted>2022-01-31T11:57:00Z</cp:lastPrinted>
  <dcterms:created xsi:type="dcterms:W3CDTF">2020-03-03T12:41:26Z</dcterms:created>
  <dcterms:modified xsi:type="dcterms:W3CDTF">2022-02-14T08:49:46Z</dcterms:modified>
</cp:coreProperties>
</file>